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"/>
  </p:notesMasterIdLst>
  <p:handoutMasterIdLst>
    <p:handoutMasterId r:id="rId52"/>
  </p:handoutMasterIdLst>
  <p:sldIdLst>
    <p:sldId id="476" r:id="rId3"/>
    <p:sldId id="477" r:id="rId5"/>
    <p:sldId id="528" r:id="rId6"/>
    <p:sldId id="483" r:id="rId7"/>
    <p:sldId id="484" r:id="rId8"/>
    <p:sldId id="485" r:id="rId9"/>
    <p:sldId id="486" r:id="rId10"/>
    <p:sldId id="525" r:id="rId11"/>
    <p:sldId id="526" r:id="rId12"/>
    <p:sldId id="487" r:id="rId13"/>
    <p:sldId id="488" r:id="rId14"/>
    <p:sldId id="530" r:id="rId15"/>
    <p:sldId id="52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499" r:id="rId26"/>
    <p:sldId id="500" r:id="rId27"/>
    <p:sldId id="531" r:id="rId28"/>
    <p:sldId id="532" r:id="rId29"/>
    <p:sldId id="502" r:id="rId30"/>
    <p:sldId id="504" r:id="rId31"/>
    <p:sldId id="505" r:id="rId32"/>
    <p:sldId id="527" r:id="rId33"/>
    <p:sldId id="507" r:id="rId34"/>
    <p:sldId id="508" r:id="rId35"/>
    <p:sldId id="509" r:id="rId36"/>
    <p:sldId id="510" r:id="rId37"/>
    <p:sldId id="511" r:id="rId38"/>
    <p:sldId id="512" r:id="rId39"/>
    <p:sldId id="513" r:id="rId40"/>
    <p:sldId id="514" r:id="rId41"/>
    <p:sldId id="515" r:id="rId42"/>
    <p:sldId id="516" r:id="rId43"/>
    <p:sldId id="517" r:id="rId44"/>
    <p:sldId id="518" r:id="rId45"/>
    <p:sldId id="519" r:id="rId46"/>
    <p:sldId id="524" r:id="rId47"/>
    <p:sldId id="522" r:id="rId48"/>
    <p:sldId id="523" r:id="rId49"/>
    <p:sldId id="520" r:id="rId50"/>
    <p:sldId id="533" r:id="rId51"/>
  </p:sldIdLst>
  <p:sldSz cx="9144000" cy="6858000" type="screen4x3"/>
  <p:notesSz cx="6858000" cy="9144000"/>
  <p:custDataLst>
    <p:tags r:id="rId5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7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CF0"/>
    <a:srgbClr val="CDD7DF"/>
    <a:srgbClr val="472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70" autoAdjust="0"/>
    <p:restoredTop sz="95877" autoAdjust="0"/>
  </p:normalViewPr>
  <p:slideViewPr>
    <p:cSldViewPr snapToGrid="0" snapToObjects="1" showGuides="1">
      <p:cViewPr varScale="1">
        <p:scale>
          <a:sx n="128" d="100"/>
          <a:sy n="128" d="100"/>
        </p:scale>
        <p:origin x="536" y="80"/>
      </p:cViewPr>
      <p:guideLst>
        <p:guide orient="horz" pos="2160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3320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tags" Target="tags/tag1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abc:Documents:UCSD:Courses:GE-course:lectures:birthday-problem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35"/>
    </mc:Choice>
    <mc:Fallback>
      <c:style val="35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probability match</c:v>
                </c:pt>
              </c:strCache>
            </c:strRef>
          </c:tx>
          <c:spPr>
            <a:ln w="12700" cap="rnd" cmpd="sng" algn="ctr">
              <a:solidFill>
                <a:schemeClr val="accent1">
                  <a:shade val="95000"/>
                  <a:satMod val="105000"/>
                </a:schemeClr>
              </a:solidFill>
              <a:prstDash val="solid"/>
              <a:round/>
            </a:ln>
          </c:spPr>
          <c:marker>
            <c:symbol val="circle"/>
            <c:size val="5"/>
          </c:marker>
          <c:dLbls>
            <c:delete val="1"/>
          </c:dLbls>
          <c:xVal>
            <c:numRef>
              <c:f>Sheet1!$A$2:$A$223</c:f>
              <c:numCache>
                <c:formatCode>General</c:formatCode>
                <c:ptCount val="222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</c:numCache>
            </c:numRef>
          </c:xVal>
          <c:yVal>
            <c:numRef>
              <c:f>Sheet1!$F$2:$F$223</c:f>
              <c:numCache>
                <c:formatCode>General</c:formatCode>
                <c:ptCount val="222"/>
                <c:pt idx="0">
                  <c:v>0</c:v>
                </c:pt>
                <c:pt idx="1">
                  <c:v>0.00273972602739725</c:v>
                </c:pt>
                <c:pt idx="2">
                  <c:v>0.00820416588478145</c:v>
                </c:pt>
                <c:pt idx="3">
                  <c:v>0.0163559124665503</c:v>
                </c:pt>
                <c:pt idx="4">
                  <c:v>0.0271355736997937</c:v>
                </c:pt>
                <c:pt idx="5">
                  <c:v>0.0404624836491116</c:v>
                </c:pt>
                <c:pt idx="6">
                  <c:v>0.0562357030959756</c:v>
                </c:pt>
                <c:pt idx="7">
                  <c:v>0.0743352923516692</c:v>
                </c:pt>
                <c:pt idx="8">
                  <c:v>0.0946238338891669</c:v>
                </c:pt>
                <c:pt idx="9">
                  <c:v>0.116948177711078</c:v>
                </c:pt>
                <c:pt idx="10">
                  <c:v>0.141141378321733</c:v>
                </c:pt>
                <c:pt idx="11">
                  <c:v>0.167024788838065</c:v>
                </c:pt>
                <c:pt idx="12">
                  <c:v>0.19441027523243</c:v>
                </c:pt>
                <c:pt idx="13">
                  <c:v>0.223102512004973</c:v>
                </c:pt>
                <c:pt idx="14">
                  <c:v>0.252901319763687</c:v>
                </c:pt>
                <c:pt idx="15">
                  <c:v>0.28360400525285</c:v>
                </c:pt>
                <c:pt idx="16">
                  <c:v>0.315007665296561</c:v>
                </c:pt>
                <c:pt idx="17">
                  <c:v>0.346911417871789</c:v>
                </c:pt>
                <c:pt idx="18">
                  <c:v>0.379118526031537</c:v>
                </c:pt>
                <c:pt idx="19">
                  <c:v>0.41143838358058</c:v>
                </c:pt>
                <c:pt idx="20">
                  <c:v>0.443688335165206</c:v>
                </c:pt>
                <c:pt idx="21">
                  <c:v>0.47569530766255</c:v>
                </c:pt>
                <c:pt idx="22">
                  <c:v>0.507297234323986</c:v>
                </c:pt>
                <c:pt idx="23">
                  <c:v>0.538344257914529</c:v>
                </c:pt>
                <c:pt idx="24">
                  <c:v>0.568699703969464</c:v>
                </c:pt>
                <c:pt idx="25">
                  <c:v>0.598240820135939</c:v>
                </c:pt>
                <c:pt idx="26">
                  <c:v>0.626859282263242</c:v>
                </c:pt>
                <c:pt idx="27">
                  <c:v>0.654461472342399</c:v>
                </c:pt>
                <c:pt idx="28">
                  <c:v>0.680968537477777</c:v>
                </c:pt>
                <c:pt idx="29">
                  <c:v>0.706316242719269</c:v>
                </c:pt>
                <c:pt idx="30">
                  <c:v>0.730454633728644</c:v>
                </c:pt>
                <c:pt idx="31">
                  <c:v>0.753347527850321</c:v>
                </c:pt>
                <c:pt idx="32">
                  <c:v>0.774971854175772</c:v>
                </c:pt>
                <c:pt idx="33">
                  <c:v>0.795316864620154</c:v>
                </c:pt>
                <c:pt idx="34">
                  <c:v>0.814383238874715</c:v>
                </c:pt>
                <c:pt idx="35">
                  <c:v>0.832182106379879</c:v>
                </c:pt>
                <c:pt idx="36">
                  <c:v>0.848734008216385</c:v>
                </c:pt>
                <c:pt idx="37">
                  <c:v>0.864067821082121</c:v>
                </c:pt>
                <c:pt idx="38">
                  <c:v>0.878219664366722</c:v>
                </c:pt>
                <c:pt idx="39">
                  <c:v>0.891231809817949</c:v>
                </c:pt>
                <c:pt idx="40">
                  <c:v>0.903151611481735</c:v>
                </c:pt>
                <c:pt idx="41">
                  <c:v>0.914030471561869</c:v>
                </c:pt>
                <c:pt idx="42">
                  <c:v>0.92392285565612</c:v>
                </c:pt>
                <c:pt idx="43">
                  <c:v>0.932885368551426</c:v>
                </c:pt>
                <c:pt idx="44">
                  <c:v>0.940975899465775</c:v>
                </c:pt>
                <c:pt idx="45">
                  <c:v>0.948252843367255</c:v>
                </c:pt>
                <c:pt idx="46">
                  <c:v>0.954774402833299</c:v>
                </c:pt>
                <c:pt idx="47">
                  <c:v>0.960597972879422</c:v>
                </c:pt>
                <c:pt idx="48">
                  <c:v>0.965779609322676</c:v>
                </c:pt>
                <c:pt idx="49">
                  <c:v>0.970373579577988</c:v>
                </c:pt>
                <c:pt idx="50">
                  <c:v>0.974431993334428</c:v>
                </c:pt>
                <c:pt idx="51">
                  <c:v>0.978004509334275</c:v>
                </c:pt>
                <c:pt idx="52">
                  <c:v>0.981138113483913</c:v>
                </c:pt>
                <c:pt idx="53">
                  <c:v>0.983876962758851</c:v>
                </c:pt>
                <c:pt idx="54">
                  <c:v>0.986262288816446</c:v>
                </c:pt>
                <c:pt idx="55">
                  <c:v>0.988332354885201</c:v>
                </c:pt>
                <c:pt idx="56">
                  <c:v>0.99012245934117</c:v>
                </c:pt>
                <c:pt idx="57">
                  <c:v>0.991664979389261</c:v>
                </c:pt>
                <c:pt idx="58">
                  <c:v>0.992989448417817</c:v>
                </c:pt>
                <c:pt idx="59">
                  <c:v>0.994122660865348</c:v>
                </c:pt>
                <c:pt idx="60">
                  <c:v>0.995088798805291</c:v>
                </c:pt>
                <c:pt idx="61">
                  <c:v>0.995909574895365</c:v>
                </c:pt>
                <c:pt idx="62">
                  <c:v>0.996604386830947</c:v>
                </c:pt>
                <c:pt idx="63">
                  <c:v>0.997190478966975</c:v>
                </c:pt>
                <c:pt idx="64">
                  <c:v>0.997683107312492</c:v>
                </c:pt>
                <c:pt idx="65">
                  <c:v>0.998095704640404</c:v>
                </c:pt>
                <c:pt idx="66">
                  <c:v>0.9984400429794</c:v>
                </c:pt>
                <c:pt idx="67">
                  <c:v>0.998726391254414</c:v>
                </c:pt>
                <c:pt idx="68">
                  <c:v>0.998963666308386</c:v>
                </c:pt>
                <c:pt idx="69">
                  <c:v>0.999159575965157</c:v>
                </c:pt>
                <c:pt idx="70">
                  <c:v>0.999320753177319</c:v>
                </c:pt>
                <c:pt idx="71">
                  <c:v>0.999452880641457</c:v>
                </c:pt>
                <c:pt idx="72">
                  <c:v>0.999560805556019</c:v>
                </c:pt>
                <c:pt idx="73">
                  <c:v>0.999648644444815</c:v>
                </c:pt>
                <c:pt idx="74">
                  <c:v>0.999719878173811</c:v>
                </c:pt>
                <c:pt idx="75">
                  <c:v>0.999777437453165</c:v>
                </c:pt>
                <c:pt idx="76">
                  <c:v>0.999823779243739</c:v>
                </c:pt>
                <c:pt idx="77">
                  <c:v>0.999860954581361</c:v>
                </c:pt>
                <c:pt idx="78">
                  <c:v>0.999890668396851</c:v>
                </c:pt>
                <c:pt idx="79">
                  <c:v>0.999914331949313</c:v>
                </c:pt>
                <c:pt idx="80">
                  <c:v>0.999933108508368</c:v>
                </c:pt>
                <c:pt idx="81">
                  <c:v>0.99994795292158</c:v>
                </c:pt>
                <c:pt idx="82">
                  <c:v>0.999959645689882</c:v>
                </c:pt>
                <c:pt idx="83">
                  <c:v>0.999968822149443</c:v>
                </c:pt>
                <c:pt idx="84">
                  <c:v>0.99997599732601</c:v>
                </c:pt>
                <c:pt idx="85">
                  <c:v>0.999981586989816</c:v>
                </c:pt>
                <c:pt idx="86">
                  <c:v>0.999985925397695</c:v>
                </c:pt>
                <c:pt idx="87">
                  <c:v>0.999989280165915</c:v>
                </c:pt>
                <c:pt idx="88">
                  <c:v>0.999991864673859</c:v>
                </c:pt>
                <c:pt idx="89">
                  <c:v>0.999993848356124</c:v>
                </c:pt>
                <c:pt idx="90">
                  <c:v>0.999995365199819</c:v>
                </c:pt>
                <c:pt idx="91">
                  <c:v>0.999996520725344</c:v>
                </c:pt>
                <c:pt idx="92">
                  <c:v>0.999997397693202</c:v>
                </c:pt>
                <c:pt idx="93">
                  <c:v>0.999998060746715</c:v>
                </c:pt>
                <c:pt idx="94">
                  <c:v>0.999998560170849</c:v>
                </c:pt>
                <c:pt idx="95">
                  <c:v>0.999998934920902</c:v>
                </c:pt>
                <c:pt idx="96">
                  <c:v>0.999999215051295</c:v>
                </c:pt>
                <c:pt idx="97">
                  <c:v>0.999999423654101</c:v>
                </c:pt>
                <c:pt idx="98">
                  <c:v>0.999999578399027</c:v>
                </c:pt>
                <c:pt idx="99">
                  <c:v>0.999999692751072</c:v>
                </c:pt>
                <c:pt idx="100">
                  <c:v>0.999999776928861</c:v>
                </c:pt>
                <c:pt idx="101">
                  <c:v>0.999999838655395</c:v>
                </c:pt>
                <c:pt idx="102">
                  <c:v>0.999999883743476</c:v>
                </c:pt>
                <c:pt idx="103">
                  <c:v>0.999999916550112</c:v>
                </c:pt>
                <c:pt idx="104">
                  <c:v>0.999999940327614</c:v>
                </c:pt>
                <c:pt idx="105">
                  <c:v>0.999999957493643</c:v>
                </c:pt>
                <c:pt idx="106">
                  <c:v>0.999999969837955</c:v>
                </c:pt>
                <c:pt idx="107">
                  <c:v>0.999999978679979</c:v>
                </c:pt>
                <c:pt idx="108">
                  <c:v>0.999999984988369</c:v>
                </c:pt>
                <c:pt idx="109">
                  <c:v>0.999999989471294</c:v>
                </c:pt>
                <c:pt idx="110">
                  <c:v>0.999999992644329</c:v>
                </c:pt>
                <c:pt idx="111">
                  <c:v>0.999999994881259</c:v>
                </c:pt>
                <c:pt idx="112">
                  <c:v>0.999999996451941</c:v>
                </c:pt>
                <c:pt idx="113">
                  <c:v>0.999999997550381</c:v>
                </c:pt>
                <c:pt idx="114">
                  <c:v>0.999999998315468</c:v>
                </c:pt>
                <c:pt idx="115">
                  <c:v>0.999999998846211</c:v>
                </c:pt>
                <c:pt idx="116">
                  <c:v>0.999999999212894</c:v>
                </c:pt>
                <c:pt idx="117">
                  <c:v>0.9999999994652</c:v>
                </c:pt>
                <c:pt idx="118">
                  <c:v>0.999999999638094</c:v>
                </c:pt>
                <c:pt idx="119">
                  <c:v>0.999999999756085</c:v>
                </c:pt>
                <c:pt idx="120">
                  <c:v>0.999999999836276</c:v>
                </c:pt>
                <c:pt idx="121">
                  <c:v>0.999999999890552</c:v>
                </c:pt>
                <c:pt idx="122">
                  <c:v>0.999999999927134</c:v>
                </c:pt>
                <c:pt idx="123">
                  <c:v>0.999999999951689</c:v>
                </c:pt>
                <c:pt idx="124">
                  <c:v>0.999999999968102</c:v>
                </c:pt>
                <c:pt idx="125">
                  <c:v>0.999999999979026</c:v>
                </c:pt>
                <c:pt idx="126">
                  <c:v>0.999999999986266</c:v>
                </c:pt>
                <c:pt idx="127">
                  <c:v>0.999999999991045</c:v>
                </c:pt>
                <c:pt idx="128">
                  <c:v>0.999999999994185</c:v>
                </c:pt>
                <c:pt idx="129">
                  <c:v>0.99999999999624</c:v>
                </c:pt>
                <c:pt idx="130">
                  <c:v>0.999999999997579</c:v>
                </c:pt>
                <c:pt idx="131">
                  <c:v>0.999999999998448</c:v>
                </c:pt>
                <c:pt idx="132">
                  <c:v>0.999999999999009</c:v>
                </c:pt>
                <c:pt idx="133">
                  <c:v>0.99999999999937</c:v>
                </c:pt>
                <c:pt idx="134">
                  <c:v>0.999999999999601</c:v>
                </c:pt>
                <c:pt idx="135">
                  <c:v>0.999999999999749</c:v>
                </c:pt>
                <c:pt idx="136">
                  <c:v>0.999999999999842</c:v>
                </c:pt>
                <c:pt idx="137">
                  <c:v>0.999999999999902</c:v>
                </c:pt>
                <c:pt idx="138">
                  <c:v>0.999999999999939</c:v>
                </c:pt>
                <c:pt idx="139">
                  <c:v>0.999999999999962</c:v>
                </c:pt>
                <c:pt idx="140">
                  <c:v>0.999999999999977</c:v>
                </c:pt>
                <c:pt idx="141">
                  <c:v>0.999999999999986</c:v>
                </c:pt>
                <c:pt idx="142">
                  <c:v>0.999999999999991</c:v>
                </c:pt>
                <c:pt idx="143">
                  <c:v>0.999999999999995</c:v>
                </c:pt>
                <c:pt idx="144">
                  <c:v>0.999999999999997</c:v>
                </c:pt>
                <c:pt idx="145">
                  <c:v>0.999999999999998</c:v>
                </c:pt>
                <c:pt idx="146">
                  <c:v>0.999999999999999</c:v>
                </c:pt>
                <c:pt idx="147">
                  <c:v>0.999999999999999</c:v>
                </c:pt>
                <c:pt idx="148">
                  <c:v>1</c:v>
                </c:pt>
                <c:pt idx="149">
                  <c:v>1</c:v>
                </c:pt>
                <c:pt idx="150">
                  <c:v>1</c:v>
                </c:pt>
                <c:pt idx="151">
                  <c:v>1</c:v>
                </c:pt>
                <c:pt idx="152">
                  <c:v>1</c:v>
                </c:pt>
                <c:pt idx="153">
                  <c:v>1</c:v>
                </c:pt>
                <c:pt idx="154">
                  <c:v>1</c:v>
                </c:pt>
                <c:pt idx="155">
                  <c:v>1</c:v>
                </c:pt>
                <c:pt idx="156">
                  <c:v>1</c:v>
                </c:pt>
                <c:pt idx="157">
                  <c:v>1</c:v>
                </c:pt>
                <c:pt idx="158">
                  <c:v>1</c:v>
                </c:pt>
                <c:pt idx="159">
                  <c:v>1</c:v>
                </c:pt>
                <c:pt idx="160">
                  <c:v>1</c:v>
                </c:pt>
                <c:pt idx="161">
                  <c:v>1</c:v>
                </c:pt>
                <c:pt idx="162">
                  <c:v>1</c:v>
                </c:pt>
                <c:pt idx="163">
                  <c:v>1</c:v>
                </c:pt>
                <c:pt idx="164">
                  <c:v>1</c:v>
                </c:pt>
                <c:pt idx="165">
                  <c:v>1</c:v>
                </c:pt>
                <c:pt idx="166">
                  <c:v>1</c:v>
                </c:pt>
                <c:pt idx="167">
                  <c:v>1</c:v>
                </c:pt>
                <c:pt idx="168">
                  <c:v>1</c:v>
                </c:pt>
                <c:pt idx="169">
                  <c:v>1</c:v>
                </c:pt>
                <c:pt idx="170">
                  <c:v>1</c:v>
                </c:pt>
                <c:pt idx="171">
                  <c:v>1</c:v>
                </c:pt>
                <c:pt idx="172">
                  <c:v>1</c:v>
                </c:pt>
                <c:pt idx="173">
                  <c:v>1</c:v>
                </c:pt>
                <c:pt idx="174">
                  <c:v>1</c:v>
                </c:pt>
                <c:pt idx="175">
                  <c:v>1</c:v>
                </c:pt>
                <c:pt idx="176">
                  <c:v>1</c:v>
                </c:pt>
                <c:pt idx="177">
                  <c:v>1</c:v>
                </c:pt>
                <c:pt idx="178">
                  <c:v>1</c:v>
                </c:pt>
                <c:pt idx="179">
                  <c:v>1</c:v>
                </c:pt>
                <c:pt idx="180">
                  <c:v>1</c:v>
                </c:pt>
                <c:pt idx="181">
                  <c:v>1</c:v>
                </c:pt>
                <c:pt idx="182">
                  <c:v>1</c:v>
                </c:pt>
                <c:pt idx="183">
                  <c:v>1</c:v>
                </c:pt>
                <c:pt idx="184">
                  <c:v>1</c:v>
                </c:pt>
                <c:pt idx="185">
                  <c:v>1</c:v>
                </c:pt>
                <c:pt idx="186">
                  <c:v>1</c:v>
                </c:pt>
                <c:pt idx="187">
                  <c:v>1</c:v>
                </c:pt>
                <c:pt idx="188">
                  <c:v>1</c:v>
                </c:pt>
                <c:pt idx="189">
                  <c:v>1</c:v>
                </c:pt>
                <c:pt idx="190">
                  <c:v>1</c:v>
                </c:pt>
                <c:pt idx="191">
                  <c:v>1</c:v>
                </c:pt>
                <c:pt idx="192">
                  <c:v>1</c:v>
                </c:pt>
                <c:pt idx="193">
                  <c:v>1</c:v>
                </c:pt>
                <c:pt idx="194">
                  <c:v>1</c:v>
                </c:pt>
                <c:pt idx="195">
                  <c:v>1</c:v>
                </c:pt>
                <c:pt idx="196">
                  <c:v>1</c:v>
                </c:pt>
                <c:pt idx="197">
                  <c:v>1</c:v>
                </c:pt>
                <c:pt idx="198">
                  <c:v>1</c:v>
                </c:pt>
                <c:pt idx="199">
                  <c:v>1</c:v>
                </c:pt>
                <c:pt idx="200">
                  <c:v>1</c:v>
                </c:pt>
                <c:pt idx="201">
                  <c:v>1</c:v>
                </c:pt>
                <c:pt idx="202">
                  <c:v>1</c:v>
                </c:pt>
                <c:pt idx="203">
                  <c:v>1</c:v>
                </c:pt>
                <c:pt idx="204">
                  <c:v>1</c:v>
                </c:pt>
                <c:pt idx="205">
                  <c:v>1</c:v>
                </c:pt>
                <c:pt idx="206">
                  <c:v>1</c:v>
                </c:pt>
                <c:pt idx="207">
                  <c:v>1</c:v>
                </c:pt>
                <c:pt idx="208">
                  <c:v>1</c:v>
                </c:pt>
                <c:pt idx="209">
                  <c:v>1</c:v>
                </c:pt>
                <c:pt idx="210">
                  <c:v>1</c:v>
                </c:pt>
                <c:pt idx="211">
                  <c:v>1</c:v>
                </c:pt>
                <c:pt idx="212">
                  <c:v>1</c:v>
                </c:pt>
                <c:pt idx="213">
                  <c:v>1</c:v>
                </c:pt>
                <c:pt idx="214">
                  <c:v>1</c:v>
                </c:pt>
                <c:pt idx="215">
                  <c:v>1</c:v>
                </c:pt>
                <c:pt idx="216">
                  <c:v>1</c:v>
                </c:pt>
                <c:pt idx="217">
                  <c:v>1</c:v>
                </c:pt>
                <c:pt idx="218">
                  <c:v>1</c:v>
                </c:pt>
                <c:pt idx="219">
                  <c:v>1</c:v>
                </c:pt>
                <c:pt idx="220">
                  <c:v>1</c:v>
                </c:pt>
                <c:pt idx="221">
                  <c:v>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06991168"/>
        <c:axId val="1006985680"/>
      </c:scatterChart>
      <c:valAx>
        <c:axId val="1006991168"/>
        <c:scaling>
          <c:orientation val="minMax"/>
          <c:max val="50"/>
        </c:scaling>
        <c:delete val="0"/>
        <c:axPos val="b"/>
        <c:majorGridlines/>
        <c:title>
          <c:tx>
            <c:rich>
              <a:bodyPr rot="0" spcFirstLastPara="0" vertOverflow="ellipsis" vert="horz" wrap="square" anchor="ctr" anchorCtr="1"/>
              <a:lstStyle/>
              <a:p>
                <a:pPr>
                  <a:defRPr lang="zh-CN" sz="1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Number of People</a:t>
                </a:r>
                <a:endParaRPr lang="en-US" sz="1600"/>
              </a:p>
            </c:rich>
          </c:tx>
          <c:layout/>
          <c:overlay val="0"/>
        </c:title>
        <c:numFmt formatCode="General" sourceLinked="1"/>
        <c:majorTickMark val="cross"/>
        <c:minorTickMark val="out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</a:p>
        </c:txPr>
        <c:crossAx val="1006985680"/>
        <c:crosses val="autoZero"/>
        <c:crossBetween val="midCat"/>
        <c:majorUnit val="5"/>
        <c:minorUnit val="1"/>
      </c:valAx>
      <c:valAx>
        <c:axId val="1006985680"/>
        <c:scaling>
          <c:orientation val="minMax"/>
          <c:max val="1"/>
        </c:scaling>
        <c:delete val="0"/>
        <c:axPos val="l"/>
        <c:majorGridlines/>
        <c:title>
          <c:tx>
            <c:rich>
              <a:bodyPr rot="-5400000" spcFirstLastPara="0" vertOverflow="ellipsis" vert="horz" wrap="square" anchor="ctr" anchorCtr="1"/>
              <a:lstStyle/>
              <a:p>
                <a:pPr>
                  <a:defRPr lang="zh-CN" sz="1600" b="1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/>
                  <a:t>Probability Match</a:t>
                </a:r>
                <a:endParaRPr lang="en-US" sz="1600" dirty="0"/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6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</a:p>
        </c:txPr>
        <c:crossAx val="1006991168"/>
        <c:crosses val="autoZero"/>
        <c:crossBetween val="midCat"/>
      </c:valAx>
    </c:plotArea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C94BD-8ED2-401B-9F20-E6F30E093812}" type="datetime1">
              <a:rPr lang="en-US" altLang="zh-CN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DDA37-F1DC-0A4D-983E-4F7C839DA29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CB240-5690-45FF-A25B-ACFCCDAA33E3}" type="datetime1">
              <a:rPr lang="en-US" altLang="zh-CN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Birthday_problem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Why?</a:t>
            </a:r>
            <a:endParaRPr lang="en-US" dirty="0"/>
          </a:p>
          <a:p>
            <a:r>
              <a:rPr lang="en-US" dirty="0"/>
              <a:t>Enumerate the cases</a:t>
            </a:r>
            <a:endParaRPr lang="en-US" dirty="0"/>
          </a:p>
          <a:p>
            <a:r>
              <a:rPr lang="en-US" dirty="0"/>
              <a:t>boy, girl</a:t>
            </a:r>
            <a:endParaRPr lang="en-US" dirty="0"/>
          </a:p>
          <a:p>
            <a:r>
              <a:rPr lang="en-US" dirty="0"/>
              <a:t>boy, boy</a:t>
            </a:r>
            <a:endParaRPr lang="en-US" dirty="0"/>
          </a:p>
          <a:p>
            <a:r>
              <a:rPr lang="en-US" dirty="0"/>
              <a:t>girl, boy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this problem, I selected a specific boy (the older one).</a:t>
            </a:r>
            <a:endParaRPr lang="en-US" baseline="0" dirty="0"/>
          </a:p>
          <a:p>
            <a:r>
              <a:rPr lang="en-US" baseline="0" dirty="0"/>
              <a:t>In the previous problem, I didn’t.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200" i="1" dirty="0"/>
              <a:t>“When intuition and math probably look wrong”</a:t>
            </a:r>
            <a:r>
              <a:rPr lang="en-US" sz="1200" dirty="0"/>
              <a:t>, Julie Rehmeyer, </a:t>
            </a:r>
            <a:r>
              <a:rPr lang="en-US" sz="1200" dirty="0" err="1"/>
              <a:t>ScienceNews.org</a:t>
            </a:r>
            <a:endParaRPr lang="en-US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Answer is b) 23</a:t>
            </a:r>
            <a:endParaRPr lang="en-US" sz="1200" b="1" i="1" u="non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1" i="1" u="non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/>
              </a:rPr>
              <a:t>http://en.wikipedia.org/wiki/Birthday_problem</a:t>
            </a:r>
            <a:endParaRPr lang="en-US" sz="1200" i="1" u="non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[TUG p156]</a:t>
            </a:r>
            <a:endParaRPr lang="en-US" sz="1200" i="1" u="non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endParaRPr lang="en-US" sz="1200" b="0" i="1" u="non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tr-T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CODIS</a:t>
            </a:r>
            <a:r>
              <a:rPr lang="tr-T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 </a:t>
            </a:r>
            <a:r>
              <a:rPr lang="tr-T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Combined</a:t>
            </a:r>
            <a:r>
              <a:rPr lang="tr-TR" sz="12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DNA Index </a:t>
            </a:r>
            <a:r>
              <a:rPr lang="tr-TR" sz="1200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</a:t>
            </a:r>
            <a:endParaRPr lang="tr-T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-- probability any 2 match --</a:t>
            </a: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tr-T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=  100000</a:t>
            </a:r>
            <a:endParaRPr lang="tr-T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 p(</a:t>
            </a:r>
            <a:r>
              <a:rPr lang="da-DK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match) = -0.000497374941233</a:t>
            </a:r>
            <a:endParaRPr lang="da-DK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</a:t>
            </a:r>
            <a:r>
              <a:rPr lang="da-DK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match) =  0.999502748729</a:t>
            </a:r>
            <a:endParaRPr lang="da-DK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p(match)    =  0.000497251270821</a:t>
            </a:r>
            <a:endParaRPr lang="da-DK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tr-T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=  500000</a:t>
            </a:r>
            <a:endParaRPr lang="tr-T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 p(</a:t>
            </a:r>
            <a:r>
              <a:rPr lang="da-DK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match) = -0.0124344730068</a:t>
            </a:r>
            <a:endParaRPr lang="da-DK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</a:t>
            </a:r>
            <a:r>
              <a:rPr lang="da-DK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match) =  0.987642515618</a:t>
            </a:r>
            <a:endParaRPr lang="da-DK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p(match)    =  0.012357484382</a:t>
            </a:r>
            <a:endParaRPr lang="da-DK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tr-T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=  1000000</a:t>
            </a:r>
            <a:endParaRPr lang="tr-T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 p(</a:t>
            </a:r>
            <a:r>
              <a:rPr lang="da-DK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match) = -0.0497379417652</a:t>
            </a:r>
            <a:endParaRPr lang="da-DK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</a:t>
            </a:r>
            <a:r>
              <a:rPr lang="da-DK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match) =  0.95147873467</a:t>
            </a:r>
            <a:endParaRPr lang="da-DK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p(match)    =  0.04852126533</a:t>
            </a:r>
            <a:endParaRPr lang="da-DK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tr-T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=  5000000</a:t>
            </a:r>
            <a:endParaRPr lang="tr-T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 p(</a:t>
            </a:r>
            <a:r>
              <a:rPr lang="da-DK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match) = -1.24344953889</a:t>
            </a:r>
            <a:endParaRPr lang="da-DK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</a:t>
            </a:r>
            <a:r>
              <a:rPr lang="da-DK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match) =  0.288387695585</a:t>
            </a:r>
            <a:endParaRPr lang="da-DK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p(match)    =  0.711612304415</a:t>
            </a:r>
            <a:endParaRPr lang="da-DK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tr-T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=  10000000</a:t>
            </a:r>
            <a:endParaRPr lang="tr-T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 p(</a:t>
            </a:r>
            <a:r>
              <a:rPr lang="da-DK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match) = -4.97379865294</a:t>
            </a:r>
            <a:endParaRPr lang="da-DK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</a:t>
            </a:r>
            <a:r>
              <a:rPr lang="da-DK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match) =  0.00691682345567</a:t>
            </a:r>
            <a:endParaRPr lang="da-DK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p(match)    =  0.993083176544</a:t>
            </a:r>
            <a:endParaRPr lang="da-DK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tr-T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=  50000000</a:t>
            </a:r>
            <a:endParaRPr lang="tr-T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 p(</a:t>
            </a:r>
            <a:r>
              <a:rPr lang="da-DK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match) = -124.344976271</a:t>
            </a:r>
            <a:endParaRPr lang="da-DK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</a:t>
            </a:r>
            <a:r>
              <a:rPr lang="da-DK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match) =  9.94633203547e-55</a:t>
            </a:r>
            <a:endParaRPr lang="da-DK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p(match)    =  1.0</a:t>
            </a:r>
            <a:endParaRPr lang="da-DK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tr-T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size =  100000000</a:t>
            </a:r>
            <a:endParaRPr lang="tr-T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log p(</a:t>
            </a:r>
            <a:r>
              <a:rPr lang="da-DK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match) = -497.379910058</a:t>
            </a:r>
            <a:endParaRPr lang="da-DK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</a:t>
            </a:r>
            <a:r>
              <a:rPr lang="da-DK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</a:t>
            </a:r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match) =  9.78700143862e-217</a:t>
            </a:r>
            <a:endParaRPr lang="da-DK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da-DK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p(match)    =  1.0</a:t>
            </a:r>
            <a:endParaRPr lang="da-DK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1-(1-P)^N ~ NP when P is small than 1/N   1 – (1 - np) = np </a:t>
            </a:r>
            <a:endParaRPr lang="en-US" dirty="0"/>
          </a:p>
          <a:p>
            <a:r>
              <a:rPr lang="en-US" dirty="0"/>
              <a:t>Binomial expansion (</a:t>
            </a:r>
            <a:r>
              <a:rPr lang="en-US" dirty="0" err="1"/>
              <a:t>a+b</a:t>
            </a:r>
            <a:r>
              <a:rPr lang="en-US" dirty="0"/>
              <a:t>)^n = </a:t>
            </a:r>
            <a:r>
              <a:rPr lang="en-US" dirty="0" err="1"/>
              <a:t>a^n</a:t>
            </a:r>
            <a:r>
              <a:rPr lang="en-US" dirty="0"/>
              <a:t> +n a^(n-1) 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>
                <a:solidFill>
                  <a:prstClr val="black"/>
                </a:solidFill>
                <a:latin typeface="Calibri" panose="020F0502020204030204"/>
              </a:rPr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aseline="0" dirty="0"/>
              <a:t>failure rate of engines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aseline="0" dirty="0"/>
              <a:t>failure rate of engines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exercise</a:t>
            </a:r>
            <a:r>
              <a:rPr lang="en-US" baseline="0" dirty="0"/>
              <a:t> to you to figure out the formulas</a:t>
            </a: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0 engine</a:t>
            </a:r>
            <a:r>
              <a:rPr lang="en-US" baseline="0" dirty="0"/>
              <a:t> failed = (1-P)^4 = 0.99971431632507</a:t>
            </a: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1 engine</a:t>
            </a:r>
            <a:r>
              <a:rPr lang="en-US" baseline="0" dirty="0"/>
              <a:t> failed = 4 x (1-P)^3 x P = 0.0002856530656</a:t>
            </a: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aseline="0" dirty="0"/>
              <a:t>2 engine failed = 6 x (1-P)^2 x P^2 = 0.00000003060786</a:t>
            </a: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aseline="0" dirty="0"/>
              <a:t>3 engine failed = 4 x (1-P) x P^3 = 0.00000000000144</a:t>
            </a: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aseline="0" dirty="0"/>
              <a:t>4 engine failed = P^4 = 1/(14000^4) = 1/(14^4) * (1/1000)^4 = 0.00002603082049 * (1/1000)^4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aseline="0" dirty="0"/>
              <a:t>Is the assumption “two engines are independent” okay?</a:t>
            </a: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aseline="0" dirty="0"/>
              <a:t>Just ask the question…they will answer it in the exercises.</a:t>
            </a: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aseline="0" dirty="0"/>
              <a:t>===</a:t>
            </a: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baseline="0" dirty="0"/>
              <a:t>Maybe not: they are on the same airplane, so certainly correlated (they use the same air, and are connected through the same fuel system).  </a:t>
            </a: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examples: </a:t>
            </a: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 err="1"/>
              <a:t>iceland</a:t>
            </a:r>
            <a:r>
              <a:rPr lang="en-US" baseline="0" dirty="0"/>
              <a:t> </a:t>
            </a:r>
            <a:r>
              <a:rPr lang="en-US" dirty="0"/>
              <a:t>volcano – affects all air going</a:t>
            </a:r>
            <a:r>
              <a:rPr lang="en-US" baseline="0" dirty="0"/>
              <a:t> into engines</a:t>
            </a: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/>
              <a:t>bad fuel – affects fuel</a:t>
            </a:r>
            <a:r>
              <a:rPr lang="en-US" baseline="0" dirty="0"/>
              <a:t> going into engines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41CB240-5690-45FF-A25B-ACFCCDAA33E3}" type="datetime1">
              <a:rPr lang="en-US" altLang="zh-CN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tr-T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anose="05020102010507070707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anose="05020102010507070707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anose="05020102010507070707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A7C8E-0973-421F-A52D-2892701A0E26}" type="datetime1">
              <a:rPr lang="en-US" altLang="zh-CN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30422-C7BF-495B-B75B-37FC65E4911B}" type="datetime1">
              <a:rPr lang="en-US" altLang="zh-CN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172F-E6BE-43F7-886E-BC7F3EE15ADE}" type="datetime1">
              <a:rPr lang="en-US" altLang="zh-CN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anose="05020102010507070707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941C4-1F82-471B-927C-A35F6B01E12A}" type="datetime1">
              <a:rPr lang="en-US" altLang="zh-CN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9418D-2A1A-40B7-A022-3BCAE1A7E628}" type="datetime1">
              <a:rPr lang="en-US" altLang="zh-CN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74C1-D0B2-41C1-A11C-B7A7022BBE53}" type="datetime1">
              <a:rPr lang="en-US" altLang="zh-CN" smtClean="0"/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69D9-8286-4AEC-AB78-6FB231E27836}" type="datetime1">
              <a:rPr lang="en-US" altLang="zh-CN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EB521-5BF1-4389-BE14-66D95880ED75}" type="datetime1">
              <a:rPr lang="en-US" altLang="zh-CN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6492-1C57-487C-84FB-32544BF32DDC}" type="datetime1">
              <a:rPr lang="en-US" altLang="zh-CN" smtClean="0"/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EBA5-49B8-41E3-B228-D8C389829DDF}" type="datetime1">
              <a:rPr lang="en-US" altLang="zh-CN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2099189"/>
            <a:ext cx="3840480" cy="3844412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2099189"/>
            <a:ext cx="3840480" cy="3844412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EF0F0-1DA1-4983-9BAD-5D8275F2F428}" type="datetime1">
              <a:rPr lang="en-US" altLang="zh-CN" smtClean="0"/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549275" y="1590734"/>
            <a:ext cx="8042276" cy="50845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6D5E-1C1F-492B-A720-EBE0D6ED495E}" type="datetime1">
              <a:rPr lang="en-US" altLang="zh-CN" smtClean="0"/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A76D9-E3CE-4B60-9B56-EB8A25BF4BE7}" type="datetime1">
              <a:rPr lang="en-US" altLang="zh-CN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0226-E8A2-44C6-A979-AE962DC969BC}" type="datetime1">
              <a:rPr lang="en-US" altLang="zh-CN" smtClean="0"/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C2CD12-3224-459C-9042-3984EA284778}" type="datetime1">
              <a:rPr lang="en-US" altLang="zh-CN" smtClean="0"/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52879864-58F7-E440-BAEE-A5FD1DF8B447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anose="05020102010507070707" pitchFamily="18" charset="2"/>
        <a:buChar char="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anose="05020102010507070707" pitchFamily="18" charset="2"/>
        <a:buChar char="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anose="05020102010507070707" pitchFamily="18" charset="2"/>
        <a:buChar char="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anose="05020102010507070707" pitchFamily="18" charset="2"/>
        <a:buChar char="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anose="05020102010507070707" pitchFamily="18" charset="2"/>
        <a:buChar char="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anose="05020102010507070707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anose="05020102010507070707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903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anose="05020102010507070707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anose="05020102010507070707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microsoft.com/office/2007/relationships/hdphoto" Target="../media/image16.wdp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microsoft.com/office/2007/relationships/hdphoto" Target="../media/image20.wdp"/><Relationship Id="rId3" Type="http://schemas.openxmlformats.org/officeDocument/2006/relationships/image" Target="../media/image19.png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2.xml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microsoft.com/office/2007/relationships/hdphoto" Target="../media/image25.wdp"/><Relationship Id="rId1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chart" Target="../charts/chart1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en.wikipedia.org/wiki/Birthday_problem#Other_birthday_problems" TargetMode="Externa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png"/><Relationship Id="rId2" Type="http://schemas.microsoft.com/office/2007/relationships/hdphoto" Target="../media/image3.wdp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7.wmf"/><Relationship Id="rId1" Type="http://schemas.openxmlformats.org/officeDocument/2006/relationships/oleObject" Target="../embeddings/oleObject1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b="1" dirty="0"/>
              <a:t>Probability: Basics </a:t>
            </a:r>
            <a:endParaRPr lang="en-US" sz="3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CS 2402 Lecture 3</a:t>
            </a:r>
            <a:endParaRPr lang="en-US" sz="30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Coin Flip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341670"/>
            <a:ext cx="8042276" cy="4983053"/>
          </a:xfrm>
        </p:spPr>
        <p:txBody>
          <a:bodyPr>
            <a:normAutofit/>
          </a:bodyPr>
          <a:lstStyle/>
          <a:p>
            <a:r>
              <a:rPr lang="en-US" sz="2600" dirty="0"/>
              <a:t>2 outcomes: </a:t>
            </a:r>
            <a:r>
              <a:rPr lang="en-US" dirty="0"/>
              <a:t>Heads, Tails</a:t>
            </a:r>
            <a:endParaRPr lang="en-US" dirty="0"/>
          </a:p>
          <a:p>
            <a:r>
              <a:rPr lang="en-US" dirty="0"/>
              <a:t>Sample Space = {H, T}</a:t>
            </a:r>
            <a:endParaRPr lang="en-US" dirty="0"/>
          </a:p>
          <a:p>
            <a:r>
              <a:rPr lang="en-US" sz="2600" dirty="0"/>
              <a:t>Probability of events</a:t>
            </a:r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  <a:p>
            <a:endParaRPr lang="en-US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3467" y="1541245"/>
            <a:ext cx="2833373" cy="141668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64458" y="3110739"/>
              <a:ext cx="8624049" cy="228315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733553"/>
                    <a:gridCol w="3020250"/>
                    <a:gridCol w="3870246"/>
                  </a:tblGrid>
                  <a:tr h="45663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Event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Outcomes for Event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2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dirty="0"/>
                            <a:t>Probability</a:t>
                          </a:r>
                          <a:endParaRPr lang="en-US" b="1" dirty="0"/>
                        </a:p>
                      </a:txBody>
                      <a:tcPr/>
                    </a:tc>
                  </a:tr>
                  <a:tr h="45663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Heads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aseline="0" dirty="0"/>
                            <a:t>Heads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2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dirty="0"/>
                            <a:t>P(H) = 1/2  = 50%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5663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Tails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Tails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2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dirty="0"/>
                            <a:t>P(T) = 1/2 = 50%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5663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{Heads, Tails}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Heads, Tails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2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dirty="0"/>
                            <a:t>P(H or T)=P({H, T}) = 2/2 = 100%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5663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Side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 a possible</a:t>
                          </a:r>
                          <a:r>
                            <a:rPr lang="en-US" baseline="0" dirty="0"/>
                            <a:t> outcome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2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dirty="0"/>
                            <a:t>P(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Φ</m:t>
                              </m:r>
                            </m:oMath>
                          </a14:m>
                          <a:r>
                            <a:rPr lang="en-US" dirty="0"/>
                            <a:t>)</a:t>
                          </a:r>
                          <a:r>
                            <a:rPr lang="en-US" baseline="0" dirty="0"/>
                            <a:t> = 0/2 = 0%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/>
            </p:nvGraphicFramePr>
            <p:xfrm>
              <a:off x="264458" y="3110739"/>
              <a:ext cx="8624049" cy="2283150"/>
            </p:xfrm>
            <a:graphic>
              <a:graphicData uri="http://schemas.openxmlformats.org/drawingml/2006/table">
                <a:tbl>
                  <a:tblPr firstRow="1" bandRow="1">
                    <a:tableStyleId>{3B4B98B0-60AC-42C2-AFA5-B58CD77FA1E5}</a:tableStyleId>
                  </a:tblPr>
                  <a:tblGrid>
                    <a:gridCol w="1733553"/>
                    <a:gridCol w="3020250"/>
                    <a:gridCol w="3870246"/>
                  </a:tblGrid>
                  <a:tr h="45663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Event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Outcomes for Event</a:t>
                          </a:r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2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dirty="0"/>
                            <a:t>Probability</a:t>
                          </a:r>
                          <a:endParaRPr lang="en-US" b="1" dirty="0"/>
                        </a:p>
                      </a:txBody>
                      <a:tcPr/>
                    </a:tc>
                  </a:tr>
                  <a:tr h="45663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Heads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aseline="0" dirty="0"/>
                            <a:t>Heads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2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dirty="0"/>
                            <a:t>P(H) = 1/2  = 50%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5663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Tails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Tails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2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dirty="0"/>
                            <a:t>P(T) = 1/2 = 50%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5663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{Heads, Tails}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Heads, Tails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2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dirty="0"/>
                            <a:t>P(H or T)=P({H, T}) = 2/2 = 100%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Side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not a possible</a:t>
                          </a:r>
                          <a:r>
                            <a:rPr lang="en-US" baseline="0" dirty="0"/>
                            <a:t> outcome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Roll 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00" dirty="0"/>
              <a:t>6 outcomes: </a:t>
            </a:r>
            <a:r>
              <a:rPr lang="en-US" dirty="0"/>
              <a:t>1, 2, 3, 4, 5, 6</a:t>
            </a:r>
            <a:endParaRPr lang="en-US" dirty="0"/>
          </a:p>
          <a:p>
            <a:r>
              <a:rPr lang="en-US" dirty="0"/>
              <a:t>Sample Space = {1, 2, 3, 4, 5, 6}</a:t>
            </a:r>
            <a:endParaRPr lang="en-US" dirty="0"/>
          </a:p>
          <a:p>
            <a:r>
              <a:rPr lang="en-US" sz="2600" dirty="0"/>
              <a:t>Probability of events</a:t>
            </a:r>
            <a:endParaRPr lang="en-US" sz="2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64458" y="3283219"/>
          <a:ext cx="8624049" cy="240859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33553"/>
                <a:gridCol w="3020250"/>
                <a:gridCol w="3870246"/>
              </a:tblGrid>
              <a:tr h="481718">
                <a:tc>
                  <a:txBody>
                    <a:bodyPr/>
                    <a:lstStyle/>
                    <a:p>
                      <a:r>
                        <a:rPr lang="en-US" dirty="0"/>
                        <a:t>Event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Outcomes for Event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Probability</a:t>
                      </a:r>
                      <a:endParaRPr lang="en-US" b="1" dirty="0"/>
                    </a:p>
                  </a:txBody>
                  <a:tcPr/>
                </a:tc>
              </a:tr>
              <a:tr h="481718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P(3) = 1/6</a:t>
                      </a:r>
                      <a:endParaRPr lang="en-US" dirty="0"/>
                    </a:p>
                  </a:txBody>
                  <a:tcPr/>
                </a:tc>
              </a:tr>
              <a:tr h="481718">
                <a:tc>
                  <a:txBody>
                    <a:bodyPr/>
                    <a:lstStyle/>
                    <a:p>
                      <a:r>
                        <a:rPr lang="en-US" dirty="0"/>
                        <a:t>Even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2, 4, 6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P(Even) = 3/6 =</a:t>
                      </a:r>
                      <a:r>
                        <a:rPr lang="en-US" baseline="0" dirty="0"/>
                        <a:t> 1/2</a:t>
                      </a:r>
                      <a:endParaRPr lang="en-US" dirty="0"/>
                    </a:p>
                  </a:txBody>
                  <a:tcPr/>
                </a:tc>
              </a:tr>
              <a:tr h="481718">
                <a:tc>
                  <a:txBody>
                    <a:bodyPr/>
                    <a:lstStyle/>
                    <a:p>
                      <a:r>
                        <a:rPr lang="en-US" dirty="0"/>
                        <a:t>Larger</a:t>
                      </a:r>
                      <a:r>
                        <a:rPr lang="en-US" baseline="0" dirty="0"/>
                        <a:t> than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3, 4, 5, 6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P(Larger</a:t>
                      </a:r>
                      <a:r>
                        <a:rPr lang="en-US" baseline="0" dirty="0"/>
                        <a:t> than 2</a:t>
                      </a:r>
                      <a:r>
                        <a:rPr lang="en-US" dirty="0"/>
                        <a:t>) = 4/6 = 2/3</a:t>
                      </a:r>
                      <a:endParaRPr lang="en-US" dirty="0"/>
                    </a:p>
                  </a:txBody>
                  <a:tcPr/>
                </a:tc>
              </a:tr>
              <a:tr h="481718">
                <a:tc>
                  <a:txBody>
                    <a:bodyPr/>
                    <a:lstStyle/>
                    <a:p>
                      <a:r>
                        <a:rPr lang="en-US" dirty="0"/>
                        <a:t>{1, 6}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1, 6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P({1,6})</a:t>
                      </a:r>
                      <a:r>
                        <a:rPr lang="en-US" baseline="0" dirty="0"/>
                        <a:t> = 2/6 = 1/3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/>
          <a:srcRect t="80442"/>
          <a:stretch>
            <a:fillRect/>
          </a:stretch>
        </p:blipFill>
        <p:spPr>
          <a:xfrm>
            <a:off x="4806091" y="1915238"/>
            <a:ext cx="3866215" cy="625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Summary: </a:t>
            </a:r>
            <a:endParaRPr lang="en-US" dirty="0"/>
          </a:p>
          <a:p>
            <a:pPr lvl="1"/>
            <a:r>
              <a:rPr lang="en-US" dirty="0"/>
              <a:t>Terminologies:  outcome, sample space, event</a:t>
            </a:r>
            <a:endParaRPr lang="en-US" dirty="0"/>
          </a:p>
          <a:p>
            <a:pPr lvl="1"/>
            <a:r>
              <a:rPr lang="en-US" dirty="0"/>
              <a:t>Math definition:  probability is a value for an event. It meets three conditions</a:t>
            </a:r>
            <a:endParaRPr lang="en-US" dirty="0"/>
          </a:p>
          <a:p>
            <a:pPr marL="349250" lvl="1" indent="0">
              <a:buNone/>
            </a:pP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69D9-8286-4AEC-AB78-6FB231E27836}" type="datetime1">
              <a:rPr lang="en-US" altLang="zh-CN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132" y="2408090"/>
            <a:ext cx="8042276" cy="1336956"/>
          </a:xfrm>
        </p:spPr>
        <p:txBody>
          <a:bodyPr/>
          <a:lstStyle/>
          <a:p>
            <a:r>
              <a:rPr lang="en-US" dirty="0"/>
              <a:t>How to Compute Probability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69D9-8286-4AEC-AB78-6FB231E27836}" type="datetime1">
              <a:rPr lang="en-US" altLang="zh-CN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6230" y="-23386"/>
            <a:ext cx="8042276" cy="940161"/>
          </a:xfrm>
        </p:spPr>
        <p:txBody>
          <a:bodyPr/>
          <a:lstStyle/>
          <a:p>
            <a:r>
              <a:rPr lang="en-US" dirty="0"/>
              <a:t>Rules of Probability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16618" y="1168401"/>
                <a:ext cx="8042276" cy="504059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1" dirty="0"/>
                  <a:t>Addition: </a:t>
                </a:r>
                <a:endParaRPr lang="en-US" b="1" dirty="0"/>
              </a:p>
              <a:p>
                <a:pPr lvl="1"/>
                <a:r>
                  <a:rPr lang="en-US" dirty="0"/>
                  <a:t>When an event can be decomposed into </a:t>
                </a:r>
                <a:r>
                  <a:rPr lang="en-US" b="1" i="1" dirty="0"/>
                  <a:t>mutually exclusive </a:t>
                </a:r>
                <a:r>
                  <a:rPr lang="en-US" dirty="0"/>
                  <a:t>events: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34925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𝐼𝑓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𝐴𝑈𝐵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𝐴𝐵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=∅, 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𝐵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/>
                  <a:t>Ex: throw a dice, and get a 1 or even number?</a:t>
                </a:r>
                <a:endParaRPr lang="en-US" dirty="0"/>
              </a:p>
              <a:p>
                <a:pPr lvl="1"/>
                <a:r>
                  <a:rPr lang="en-US" dirty="0"/>
                  <a:t>P({1, even}) = 1/6 + 1/2 = 2/3</a:t>
                </a:r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b="1" dirty="0"/>
                  <a:t>Multiplication: </a:t>
                </a:r>
                <a:r>
                  <a:rPr lang="en-US" dirty="0"/>
                  <a:t> If A and B are </a:t>
                </a:r>
                <a:r>
                  <a:rPr lang="en-US" b="1" i="1" dirty="0"/>
                  <a:t>independent</a:t>
                </a:r>
                <a:r>
                  <a:rPr lang="en-US" dirty="0"/>
                  <a:t> of each other: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                         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𝐴𝐵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 Ex: throw dice twice and get a 1 on the first throw, and then an even number on the 2</a:t>
                </a:r>
                <a:r>
                  <a:rPr lang="en-US" baseline="30000" dirty="0"/>
                  <a:t>nd</a:t>
                </a:r>
                <a:r>
                  <a:rPr lang="en-US" dirty="0"/>
                  <a:t> throw?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          A: 1</a:t>
                </a:r>
                <a:r>
                  <a:rPr lang="en-US" baseline="30000" dirty="0"/>
                  <a:t>st</a:t>
                </a:r>
                <a:r>
                  <a:rPr lang="en-US" dirty="0"/>
                  <a:t> = 1, B: 2</a:t>
                </a:r>
                <a:r>
                  <a:rPr lang="en-US" baseline="30000" dirty="0"/>
                  <a:t>nd </a:t>
                </a:r>
                <a:r>
                  <a:rPr lang="en-US" dirty="0"/>
                  <a:t>= even, </a:t>
                </a:r>
                <a:endParaRPr lang="en-US" dirty="0"/>
              </a:p>
              <a:p>
                <a:pPr lvl="1"/>
                <a:r>
                  <a:rPr lang="en-US" dirty="0"/>
                  <a:t>P(1</a:t>
                </a:r>
                <a:r>
                  <a:rPr lang="en-US" baseline="30000" dirty="0"/>
                  <a:t>st </a:t>
                </a:r>
                <a:r>
                  <a:rPr lang="en-US" dirty="0"/>
                  <a:t>= 1 and 2</a:t>
                </a:r>
                <a:r>
                  <a:rPr lang="en-US" baseline="30000" dirty="0"/>
                  <a:t>nd </a:t>
                </a:r>
                <a:r>
                  <a:rPr lang="en-US" dirty="0"/>
                  <a:t>= even) = P(AB) = 1/6 x 1/2 = 1/12</a:t>
                </a: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6618" y="1168401"/>
                <a:ext cx="8042276" cy="5040592"/>
              </a:xfrm>
              <a:blipFill rotWithShape="1">
                <a:blip r:embed="rId1"/>
                <a:stretch>
                  <a:fillRect l="-5" r="5" b="-41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122" b="77500" l="18667" r="79167">
                        <a14:foregroundMark x1="26042" y1="27905" x2="26042" y2="27905"/>
                        <a14:foregroundMark x1="26042" y1="38378" x2="26042" y2="38378"/>
                        <a14:foregroundMark x1="37625" y1="37297" x2="37625" y2="37297"/>
                        <a14:foregroundMark x1="37625" y1="26081" x2="37208" y2="68108"/>
                        <a14:foregroundMark x1="24250" y1="38041" x2="24250" y2="38041"/>
                        <a14:foregroundMark x1="52833" y1="27905" x2="52833" y2="27905"/>
                        <a14:foregroundMark x1="57958" y1="31149" x2="57958" y2="31149"/>
                        <a14:foregroundMark x1="62208" y1="33716" x2="62208" y2="33716"/>
                        <a14:foregroundMark x1="68917" y1="26081" x2="68917" y2="26081"/>
                        <a14:foregroundMark x1="63750" y1="22432" x2="63750" y2="22432"/>
                        <a14:foregroundMark x1="60208" y1="19527" x2="60208" y2="19527"/>
                        <a14:foregroundMark x1="73583" y1="35135" x2="73583" y2="35135"/>
                        <a14:foregroundMark x1="71125" y1="48514" x2="71125" y2="48514"/>
                        <a14:foregroundMark x1="67125" y1="60135" x2="67125" y2="60135"/>
                        <a14:foregroundMark x1="71583" y1="45270" x2="71583" y2="45270"/>
                        <a14:foregroundMark x1="50583" y1="27905" x2="50583" y2="27905"/>
                        <a14:foregroundMark x1="55958" y1="30068" x2="55958" y2="30068"/>
                        <a14:foregroundMark x1="70250" y1="24257" x2="70250" y2="24257"/>
                      </a14:backgroundRemoval>
                    </a14:imgEffect>
                  </a14:imgLayer>
                </a14:imgProps>
              </a:ext>
            </a:extLst>
          </a:blip>
          <a:srcRect l="15531" t="11753" r="21378" b="21930"/>
          <a:stretch>
            <a:fillRect/>
          </a:stretch>
        </p:blipFill>
        <p:spPr>
          <a:xfrm>
            <a:off x="16281" y="265016"/>
            <a:ext cx="1603717" cy="10395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Related to the “rule for multiplication” is the notion of </a:t>
            </a:r>
            <a:r>
              <a:rPr lang="en-US" b="1" dirty="0"/>
              <a:t>independent </a:t>
            </a:r>
            <a:r>
              <a:rPr lang="en-US" dirty="0"/>
              <a:t>events</a:t>
            </a:r>
            <a:endParaRPr lang="en-US" dirty="0"/>
          </a:p>
          <a:p>
            <a:pPr lvl="1"/>
            <a:r>
              <a:rPr lang="en-US" dirty="0"/>
              <a:t>Two events are </a:t>
            </a:r>
            <a:r>
              <a:rPr lang="en-US" b="1" dirty="0"/>
              <a:t>independent</a:t>
            </a:r>
            <a:r>
              <a:rPr lang="en-US" dirty="0"/>
              <a:t> if they do not influence each other</a:t>
            </a:r>
            <a:endParaRPr lang="en-US" dirty="0"/>
          </a:p>
          <a:p>
            <a:pPr lvl="1"/>
            <a:r>
              <a:rPr lang="en-US" dirty="0"/>
              <a:t>Ex: flip a coin twice, or throw three dice</a:t>
            </a:r>
            <a:endParaRPr lang="en-US" dirty="0"/>
          </a:p>
          <a:p>
            <a:r>
              <a:rPr lang="en-US" dirty="0"/>
              <a:t>Let E and F be two independent events</a:t>
            </a:r>
            <a:endParaRPr lang="en-US" dirty="0"/>
          </a:p>
          <a:p>
            <a:pPr lvl="1"/>
            <a:r>
              <a:rPr lang="en-US" dirty="0"/>
              <a:t>The probability that </a:t>
            </a:r>
            <a:r>
              <a:rPr lang="en-US" b="1" dirty="0"/>
              <a:t>both events occur </a:t>
            </a:r>
            <a:r>
              <a:rPr lang="en-US" dirty="0"/>
              <a:t>is the </a:t>
            </a:r>
            <a:r>
              <a:rPr lang="en-US" b="1" dirty="0"/>
              <a:t>product</a:t>
            </a:r>
            <a:r>
              <a:rPr lang="en-US" dirty="0"/>
              <a:t> of the event probabilities:</a:t>
            </a:r>
            <a:endParaRPr lang="en-US" dirty="0"/>
          </a:p>
          <a:p>
            <a:pPr lvl="2"/>
            <a:r>
              <a:rPr lang="en-US" dirty="0"/>
              <a:t>P(EF) = P(E) x P(F)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6157" b="88246" l="4000" r="95400">
                        <a14:foregroundMark x1="32200" y1="44963" x2="32200" y2="44963"/>
                        <a14:foregroundMark x1="14800" y1="55224" x2="14800" y2="55224"/>
                        <a14:foregroundMark x1="52200" y1="39179" x2="52200" y2="391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54369" y="5300985"/>
            <a:ext cx="2193725" cy="11758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00" b="98000" l="16667" r="81000">
                        <a14:foregroundMark x1="61917" y1="76444" x2="61917" y2="76444"/>
                        <a14:foregroundMark x1="69083" y1="81222" x2="69083" y2="81222"/>
                        <a14:foregroundMark x1="73417" y1="83111" x2="73417" y2="83111"/>
                        <a14:foregroundMark x1="71250" y1="37667" x2="71250" y2="37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869047" y="4871964"/>
            <a:ext cx="2271947" cy="17039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Two 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4540452"/>
          </a:xfrm>
        </p:spPr>
        <p:txBody>
          <a:bodyPr>
            <a:normAutofit/>
          </a:bodyPr>
          <a:lstStyle/>
          <a:p>
            <a:r>
              <a:rPr lang="en-US" dirty="0"/>
              <a:t>What is the probability that the 1</a:t>
            </a:r>
            <a:r>
              <a:rPr lang="en-US" baseline="30000" dirty="0"/>
              <a:t>st</a:t>
            </a:r>
            <a:r>
              <a:rPr lang="en-US" dirty="0"/>
              <a:t> dice is 4 and the 2</a:t>
            </a:r>
            <a:r>
              <a:rPr lang="en-US" baseline="30000" dirty="0"/>
              <a:t>nd</a:t>
            </a:r>
            <a:r>
              <a:rPr lang="en-US" dirty="0"/>
              <a:t> dice is 6?</a:t>
            </a:r>
            <a:endParaRPr lang="en-US" dirty="0"/>
          </a:p>
          <a:p>
            <a:pPr lvl="1"/>
            <a:r>
              <a:rPr lang="en-US" dirty="0"/>
              <a:t>A: 1</a:t>
            </a:r>
            <a:r>
              <a:rPr lang="en-US" baseline="30000" dirty="0"/>
              <a:t>st</a:t>
            </a:r>
            <a:r>
              <a:rPr lang="en-US" dirty="0"/>
              <a:t> dice is 4,  P(A) = 1/6</a:t>
            </a:r>
            <a:endParaRPr lang="en-US" dirty="0"/>
          </a:p>
          <a:p>
            <a:pPr lvl="1"/>
            <a:r>
              <a:rPr lang="en-US" dirty="0"/>
              <a:t>B: 2</a:t>
            </a:r>
            <a:r>
              <a:rPr lang="en-US" baseline="30000" dirty="0"/>
              <a:t>nd</a:t>
            </a:r>
            <a:r>
              <a:rPr lang="en-US" dirty="0"/>
              <a:t> dice is 6,  P(B)= 1/6 </a:t>
            </a:r>
            <a:endParaRPr lang="en-US" dirty="0"/>
          </a:p>
          <a:p>
            <a:pPr lvl="1"/>
            <a:r>
              <a:rPr lang="en-US" dirty="0"/>
              <a:t>P(1</a:t>
            </a:r>
            <a:r>
              <a:rPr lang="en-US" baseline="30000" dirty="0"/>
              <a:t>st</a:t>
            </a:r>
            <a:r>
              <a:rPr lang="en-US" dirty="0"/>
              <a:t> dice is 4 and 2</a:t>
            </a:r>
            <a:r>
              <a:rPr lang="en-US" baseline="30000" dirty="0"/>
              <a:t>nd</a:t>
            </a:r>
            <a:r>
              <a:rPr lang="en-US" dirty="0"/>
              <a:t> dice is 6) = P(AB) = 1/6 x 1/6 = 1/36</a:t>
            </a:r>
            <a:endParaRPr lang="en-US" dirty="0"/>
          </a:p>
          <a:p>
            <a:r>
              <a:rPr lang="en-US" dirty="0"/>
              <a:t>What is the probability that the 1</a:t>
            </a:r>
            <a:r>
              <a:rPr lang="en-US" baseline="30000" dirty="0"/>
              <a:t>st</a:t>
            </a:r>
            <a:r>
              <a:rPr lang="en-US" dirty="0"/>
              <a:t> dice is 6 and the 2</a:t>
            </a:r>
            <a:r>
              <a:rPr lang="en-US" baseline="30000" dirty="0"/>
              <a:t>nd</a:t>
            </a:r>
            <a:r>
              <a:rPr lang="en-US" dirty="0"/>
              <a:t> dice is 4?</a:t>
            </a:r>
            <a:endParaRPr lang="en-US" dirty="0"/>
          </a:p>
          <a:p>
            <a:pPr lvl="1"/>
            <a:r>
              <a:rPr lang="en-US" dirty="0"/>
              <a:t>P(1</a:t>
            </a:r>
            <a:r>
              <a:rPr lang="en-US" baseline="30000" dirty="0"/>
              <a:t>st</a:t>
            </a:r>
            <a:r>
              <a:rPr lang="en-US" dirty="0"/>
              <a:t> dice is 6 and 2</a:t>
            </a:r>
            <a:r>
              <a:rPr lang="en-US" baseline="30000" dirty="0"/>
              <a:t>nd</a:t>
            </a:r>
            <a:r>
              <a:rPr lang="en-US" dirty="0"/>
              <a:t> dice is 4) = 1/6 x 1/6 = 1/36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4122" b="77500" l="18667" r="79167">
                        <a14:foregroundMark x1="26042" y1="27905" x2="26042" y2="27905"/>
                        <a14:foregroundMark x1="26042" y1="38378" x2="26042" y2="38378"/>
                        <a14:foregroundMark x1="37625" y1="37297" x2="37625" y2="37297"/>
                        <a14:foregroundMark x1="37625" y1="26081" x2="37208" y2="68108"/>
                        <a14:foregroundMark x1="24250" y1="38041" x2="24250" y2="38041"/>
                        <a14:foregroundMark x1="52833" y1="27905" x2="52833" y2="27905"/>
                        <a14:foregroundMark x1="57958" y1="31149" x2="57958" y2="31149"/>
                        <a14:foregroundMark x1="62208" y1="33716" x2="62208" y2="33716"/>
                        <a14:foregroundMark x1="68917" y1="26081" x2="68917" y2="26081"/>
                        <a14:foregroundMark x1="63750" y1="22432" x2="63750" y2="22432"/>
                        <a14:foregroundMark x1="60208" y1="19527" x2="60208" y2="19527"/>
                        <a14:foregroundMark x1="73583" y1="35135" x2="73583" y2="35135"/>
                        <a14:foregroundMark x1="71125" y1="48514" x2="71125" y2="48514"/>
                        <a14:foregroundMark x1="67125" y1="60135" x2="67125" y2="60135"/>
                        <a14:foregroundMark x1="71583" y1="45270" x2="71583" y2="45270"/>
                        <a14:foregroundMark x1="50583" y1="27905" x2="50583" y2="27905"/>
                        <a14:foregroundMark x1="55958" y1="30068" x2="55958" y2="30068"/>
                        <a14:foregroundMark x1="70250" y1="24257" x2="70250" y2="24257"/>
                      </a14:backgroundRemoval>
                    </a14:imgEffect>
                  </a14:imgLayer>
                </a14:imgProps>
              </a:ext>
            </a:extLst>
          </a:blip>
          <a:srcRect l="15531" t="11753" r="21378" b="21930"/>
          <a:stretch>
            <a:fillRect/>
          </a:stretch>
        </p:blipFill>
        <p:spPr>
          <a:xfrm>
            <a:off x="7284789" y="405005"/>
            <a:ext cx="1603717" cy="10395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Two 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the probability to get a 4 and a 6 on two dice?</a:t>
            </a:r>
            <a:endParaRPr lang="en-US" dirty="0"/>
          </a:p>
          <a:p>
            <a:pPr lvl="1"/>
            <a:r>
              <a:rPr lang="en-US" dirty="0"/>
              <a:t>In this event, the order doesn’t matter</a:t>
            </a:r>
            <a:endParaRPr lang="en-US" dirty="0"/>
          </a:p>
          <a:p>
            <a:pPr lvl="1"/>
            <a:r>
              <a:rPr lang="en-US" dirty="0"/>
              <a:t>Two ways to get it</a:t>
            </a:r>
            <a:endParaRPr lang="en-US" dirty="0"/>
          </a:p>
          <a:p>
            <a:pPr lvl="2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dice is 4, 2</a:t>
            </a:r>
            <a:r>
              <a:rPr lang="en-US" baseline="30000" dirty="0"/>
              <a:t>nd</a:t>
            </a:r>
            <a:r>
              <a:rPr lang="en-US" dirty="0"/>
              <a:t> dice is 6</a:t>
            </a:r>
            <a:endParaRPr lang="en-US" dirty="0"/>
          </a:p>
          <a:p>
            <a:pPr lvl="2"/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dice is 6, 2</a:t>
            </a:r>
            <a:r>
              <a:rPr lang="en-US" baseline="30000" dirty="0"/>
              <a:t>nd</a:t>
            </a:r>
            <a:r>
              <a:rPr lang="en-US" dirty="0"/>
              <a:t> dice is 4</a:t>
            </a:r>
            <a:endParaRPr lang="en-US" dirty="0"/>
          </a:p>
          <a:p>
            <a:r>
              <a:rPr lang="en-US" dirty="0"/>
              <a:t>These are </a:t>
            </a:r>
            <a:r>
              <a:rPr lang="en-US" b="1" i="1" dirty="0"/>
              <a:t>mutually exclusive</a:t>
            </a:r>
            <a:r>
              <a:rPr lang="en-US" b="1" dirty="0"/>
              <a:t> </a:t>
            </a:r>
            <a:r>
              <a:rPr lang="en-US" dirty="0"/>
              <a:t>events, so add the probability of each event!</a:t>
            </a:r>
            <a:endParaRPr lang="en-US" dirty="0"/>
          </a:p>
          <a:p>
            <a:pPr lvl="1"/>
            <a:r>
              <a:rPr lang="en-US" dirty="0"/>
              <a:t>P(4 and 6 on 2 dice) = P(1</a:t>
            </a:r>
            <a:r>
              <a:rPr lang="en-US" baseline="30000" dirty="0"/>
              <a:t>st</a:t>
            </a:r>
            <a:r>
              <a:rPr lang="en-US" dirty="0"/>
              <a:t> dice is 6 and 2</a:t>
            </a:r>
            <a:r>
              <a:rPr lang="en-US" baseline="30000" dirty="0"/>
              <a:t>nd</a:t>
            </a:r>
            <a:r>
              <a:rPr lang="en-US" dirty="0"/>
              <a:t> dice is 4) +</a:t>
            </a:r>
            <a:br>
              <a:rPr lang="en-US" dirty="0"/>
            </a:br>
            <a:r>
              <a:rPr lang="en-US" dirty="0"/>
              <a:t>                       P(1</a:t>
            </a:r>
            <a:r>
              <a:rPr lang="en-US" baseline="30000" dirty="0"/>
              <a:t>st</a:t>
            </a:r>
            <a:r>
              <a:rPr lang="en-US" dirty="0"/>
              <a:t> dice is 4 and 2</a:t>
            </a:r>
            <a:r>
              <a:rPr lang="en-US" baseline="30000" dirty="0"/>
              <a:t>nd</a:t>
            </a:r>
            <a:r>
              <a:rPr lang="en-US" dirty="0"/>
              <a:t> dice is 6)     </a:t>
            </a:r>
            <a:br>
              <a:rPr lang="en-US" dirty="0"/>
            </a:br>
            <a:r>
              <a:rPr lang="en-US" dirty="0"/>
              <a:t>                                = 2/36 = 1/18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4122" b="77500" l="18667" r="79167">
                        <a14:foregroundMark x1="26042" y1="27905" x2="26042" y2="27905"/>
                        <a14:foregroundMark x1="26042" y1="38378" x2="26042" y2="38378"/>
                        <a14:foregroundMark x1="37625" y1="37297" x2="37625" y2="37297"/>
                        <a14:foregroundMark x1="37625" y1="26081" x2="37208" y2="68108"/>
                        <a14:foregroundMark x1="24250" y1="38041" x2="24250" y2="38041"/>
                        <a14:foregroundMark x1="52833" y1="27905" x2="52833" y2="27905"/>
                        <a14:foregroundMark x1="57958" y1="31149" x2="57958" y2="31149"/>
                        <a14:foregroundMark x1="62208" y1="33716" x2="62208" y2="33716"/>
                        <a14:foregroundMark x1="68917" y1="26081" x2="68917" y2="26081"/>
                        <a14:foregroundMark x1="63750" y1="22432" x2="63750" y2="22432"/>
                        <a14:foregroundMark x1="60208" y1="19527" x2="60208" y2="19527"/>
                        <a14:foregroundMark x1="73583" y1="35135" x2="73583" y2="35135"/>
                        <a14:foregroundMark x1="71125" y1="48514" x2="71125" y2="48514"/>
                        <a14:foregroundMark x1="67125" y1="60135" x2="67125" y2="60135"/>
                        <a14:foregroundMark x1="71583" y1="45270" x2="71583" y2="45270"/>
                        <a14:foregroundMark x1="50583" y1="27905" x2="50583" y2="27905"/>
                        <a14:foregroundMark x1="55958" y1="30068" x2="55958" y2="30068"/>
                        <a14:foregroundMark x1="70250" y1="24257" x2="70250" y2="24257"/>
                      </a14:backgroundRemoval>
                    </a14:imgEffect>
                  </a14:imgLayer>
                </a14:imgProps>
              </a:ext>
            </a:extLst>
          </a:blip>
          <a:srcRect l="15531" t="11753" r="21378" b="21930"/>
          <a:stretch>
            <a:fillRect/>
          </a:stretch>
        </p:blipFill>
        <p:spPr>
          <a:xfrm>
            <a:off x="6456094" y="2060948"/>
            <a:ext cx="1951023" cy="1264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“Two Children Problem”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r>
              <a:rPr lang="en-US" dirty="0"/>
              <a:t>Assume that having a boy or girl is equally likely</a:t>
            </a:r>
            <a:endParaRPr lang="en-US" dirty="0"/>
          </a:p>
          <a:p>
            <a:r>
              <a:rPr lang="en-US" dirty="0"/>
              <a:t>Among families with 2 children, </a:t>
            </a:r>
            <a:r>
              <a:rPr lang="en-US" i="1" dirty="0"/>
              <a:t>one of whom is a boy</a:t>
            </a:r>
            <a:r>
              <a:rPr lang="en-US" dirty="0"/>
              <a:t>, what is the probability that both children are boys?</a:t>
            </a:r>
            <a:endParaRPr lang="en-US" sz="2000" dirty="0"/>
          </a:p>
          <a:p>
            <a:pPr marL="1027430" lvl="2" indent="-341630">
              <a:buFont typeface="+mj-lt"/>
              <a:buAutoNum type="alphaLcParenR"/>
            </a:pPr>
            <a:r>
              <a:rPr lang="en-US" dirty="0"/>
              <a:t>1/2</a:t>
            </a:r>
            <a:endParaRPr lang="en-US" dirty="0"/>
          </a:p>
          <a:p>
            <a:pPr marL="1027430" lvl="2" indent="-341630">
              <a:buFont typeface="+mj-lt"/>
              <a:buAutoNum type="alphaLcParenR"/>
            </a:pPr>
            <a:r>
              <a:rPr lang="en-US" dirty="0"/>
              <a:t>1/3</a:t>
            </a:r>
            <a:endParaRPr lang="en-US" dirty="0"/>
          </a:p>
          <a:p>
            <a:pPr marL="1027430" lvl="2" indent="-341630">
              <a:buFont typeface="+mj-lt"/>
              <a:buAutoNum type="alphaLcParenR"/>
            </a:pPr>
            <a:r>
              <a:rPr lang="en-US" dirty="0"/>
              <a:t>1/4</a:t>
            </a:r>
            <a:endParaRPr lang="en-US" dirty="0"/>
          </a:p>
          <a:p>
            <a:pPr marL="409575" indent="-342900"/>
            <a:r>
              <a:rPr lang="en-US" i="1" dirty="0"/>
              <a:t>Sometimes our intuition about probability is wrong</a:t>
            </a:r>
            <a:endParaRPr lang="en-US" i="1" dirty="0"/>
          </a:p>
          <a:p>
            <a:pPr marL="409575" indent="-342900"/>
            <a:r>
              <a:rPr lang="en-US" dirty="0"/>
              <a:t>Enumerate the outcomes:</a:t>
            </a:r>
            <a:endParaRPr lang="en-US" dirty="0"/>
          </a:p>
          <a:p>
            <a:pPr marL="1028700" lvl="2" indent="-342900"/>
            <a:r>
              <a:rPr lang="en-US" dirty="0"/>
              <a:t>boy girl; boy boy; girl boy  </a:t>
            </a:r>
            <a:r>
              <a:rPr lang="en-US" dirty="0">
                <a:sym typeface="Wingdings" panose="05000000000000000000"/>
              </a:rPr>
              <a:t>  P = 1/3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051980" y="2940367"/>
            <a:ext cx="1764886" cy="1275644"/>
            <a:chOff x="5519835" y="3039745"/>
            <a:chExt cx="2297031" cy="161982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519835" y="3039745"/>
              <a:ext cx="1064290" cy="1619826"/>
            </a:xfrm>
            <a:prstGeom prst="rect">
              <a:avLst/>
            </a:prstGeom>
          </p:spPr>
        </p:pic>
        <p:grpSp>
          <p:nvGrpSpPr>
            <p:cNvPr id="9" name="Group 8"/>
            <p:cNvGrpSpPr/>
            <p:nvPr/>
          </p:nvGrpSpPr>
          <p:grpSpPr>
            <a:xfrm>
              <a:off x="6648635" y="3039745"/>
              <a:ext cx="1168231" cy="1614727"/>
              <a:chOff x="6276865" y="4223522"/>
              <a:chExt cx="1484696" cy="2052145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76865" y="4223522"/>
                <a:ext cx="1484696" cy="2052145"/>
              </a:xfrm>
              <a:prstGeom prst="rect">
                <a:avLst/>
              </a:prstGeom>
            </p:spPr>
          </p:pic>
          <p:sp>
            <p:nvSpPr>
              <p:cNvPr id="8" name="TextBox 7"/>
              <p:cNvSpPr txBox="1"/>
              <p:nvPr/>
            </p:nvSpPr>
            <p:spPr>
              <a:xfrm>
                <a:off x="6850401" y="4660940"/>
                <a:ext cx="355787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</a:rPr>
                  <a:t>?</a:t>
                </a:r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sp useBgFill="1">
        <p:nvSpPr>
          <p:cNvPr id="11" name="Rectangle 10"/>
          <p:cNvSpPr/>
          <p:nvPr/>
        </p:nvSpPr>
        <p:spPr>
          <a:xfrm>
            <a:off x="1200515" y="5771570"/>
            <a:ext cx="5149202" cy="520469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Slightly Change the Wording…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r>
              <a:rPr lang="en-US" dirty="0"/>
              <a:t>Among families with 2 children, </a:t>
            </a:r>
            <a:r>
              <a:rPr lang="en-US" i="1" dirty="0"/>
              <a:t>where the oldest is a boy</a:t>
            </a:r>
            <a:r>
              <a:rPr lang="en-US" dirty="0"/>
              <a:t>, what is the probability that both children are boys?</a:t>
            </a:r>
            <a:endParaRPr lang="en-US" dirty="0"/>
          </a:p>
          <a:p>
            <a:pPr marL="1027430" lvl="2" indent="-341630">
              <a:buFont typeface="+mj-lt"/>
              <a:buAutoNum type="alphaLcParenR"/>
            </a:pPr>
            <a:r>
              <a:rPr lang="en-US" dirty="0"/>
              <a:t>1/2</a:t>
            </a:r>
            <a:endParaRPr lang="en-US" dirty="0"/>
          </a:p>
          <a:p>
            <a:pPr marL="1027430" lvl="2" indent="-341630">
              <a:buFont typeface="+mj-lt"/>
              <a:buAutoNum type="alphaLcParenR"/>
            </a:pPr>
            <a:r>
              <a:rPr lang="en-US" dirty="0"/>
              <a:t>1/3</a:t>
            </a:r>
            <a:endParaRPr lang="en-US" dirty="0"/>
          </a:p>
          <a:p>
            <a:pPr marL="1027430" lvl="2" indent="-341630">
              <a:buFont typeface="+mj-lt"/>
              <a:buAutoNum type="alphaLcParenR"/>
            </a:pPr>
            <a:r>
              <a:rPr lang="en-US" dirty="0"/>
              <a:t>1/4</a:t>
            </a:r>
            <a:endParaRPr lang="en-US" dirty="0"/>
          </a:p>
          <a:p>
            <a:pPr marL="409575" indent="-342900"/>
            <a:r>
              <a:rPr lang="en-US" dirty="0"/>
              <a:t>Enumerate the outcomes:</a:t>
            </a:r>
            <a:endParaRPr lang="en-US" dirty="0"/>
          </a:p>
          <a:p>
            <a:pPr marL="1028700" lvl="2" indent="-342900"/>
            <a:r>
              <a:rPr lang="en-US" dirty="0"/>
              <a:t>boy girl; boy boy</a:t>
            </a:r>
            <a:endParaRPr lang="en-US" dirty="0"/>
          </a:p>
          <a:p>
            <a:pPr marL="409575" indent="-342900"/>
            <a:endParaRPr lang="en-US" dirty="0"/>
          </a:p>
          <a:p>
            <a:pPr marL="409575" indent="-342900"/>
            <a:r>
              <a:rPr lang="en-US" dirty="0"/>
              <a:t>What is the difference with the previous question?</a:t>
            </a:r>
            <a:endParaRPr lang="en-US" dirty="0"/>
          </a:p>
          <a:p>
            <a:pPr marL="746125" lvl="1" indent="-342900"/>
            <a:r>
              <a:rPr lang="en-US" dirty="0"/>
              <a:t>Here, a specific boy is selected (the older one)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6015240" y="2385599"/>
            <a:ext cx="2297031" cy="1956598"/>
            <a:chOff x="6015240" y="3085639"/>
            <a:chExt cx="2297031" cy="195659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6015240" y="3422411"/>
              <a:ext cx="1064290" cy="1619826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/>
          </p:nvGrpSpPr>
          <p:grpSpPr>
            <a:xfrm>
              <a:off x="7144040" y="3422411"/>
              <a:ext cx="1168231" cy="1614727"/>
              <a:chOff x="6276865" y="4223522"/>
              <a:chExt cx="1484696" cy="205214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276865" y="4223522"/>
                <a:ext cx="1484696" cy="2052145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6850401" y="4660940"/>
                <a:ext cx="355787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</a:rPr>
                  <a:t>?</a:t>
                </a:r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" name="TextBox 9"/>
            <p:cNvSpPr txBox="1"/>
            <p:nvPr/>
          </p:nvSpPr>
          <p:spPr>
            <a:xfrm>
              <a:off x="6145488" y="3085639"/>
              <a:ext cx="8509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oldest</a:t>
              </a:r>
              <a:endParaRPr lang="en-US" dirty="0"/>
            </a:p>
          </p:txBody>
        </p:sp>
      </p:grpSp>
      <p:sp useBgFill="1">
        <p:nvSpPr>
          <p:cNvPr id="12" name="Rectangle 11"/>
          <p:cNvSpPr/>
          <p:nvPr/>
        </p:nvSpPr>
        <p:spPr>
          <a:xfrm>
            <a:off x="1151681" y="4537557"/>
            <a:ext cx="5149202" cy="528836"/>
          </a:xfrm>
          <a:prstGeom prst="rect">
            <a:avLst/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r>
              <a:rPr lang="en-US" dirty="0"/>
              <a:t>Probability definition </a:t>
            </a:r>
            <a:endParaRPr lang="en-US" dirty="0"/>
          </a:p>
          <a:p>
            <a:r>
              <a:rPr lang="en-US" dirty="0"/>
              <a:t>How to compute probability</a:t>
            </a:r>
            <a:endParaRPr lang="en-US" dirty="0"/>
          </a:p>
          <a:p>
            <a:r>
              <a:rPr lang="en-US" dirty="0"/>
              <a:t>Applications </a:t>
            </a:r>
            <a:endParaRPr lang="en-US" dirty="0"/>
          </a:p>
          <a:p>
            <a:pPr lvl="1"/>
            <a:r>
              <a:rPr lang="en-US" dirty="0"/>
              <a:t>The birthday problem</a:t>
            </a:r>
            <a:endParaRPr lang="en-US" dirty="0"/>
          </a:p>
          <a:p>
            <a:pPr lvl="1"/>
            <a:r>
              <a:rPr lang="en-US" dirty="0"/>
              <a:t>DNA fingerprinting</a:t>
            </a:r>
            <a:endParaRPr lang="en-US" dirty="0"/>
          </a:p>
          <a:p>
            <a:pPr lvl="1"/>
            <a:r>
              <a:rPr lang="en-US" dirty="0"/>
              <a:t>Engine failure in airplanes</a:t>
            </a:r>
            <a:endParaRPr lang="en-US" dirty="0"/>
          </a:p>
          <a:p>
            <a:pPr lvl="1"/>
            <a:r>
              <a:rPr lang="en-US" dirty="0"/>
              <a:t>Electronic</a:t>
            </a:r>
            <a:r>
              <a:rPr lang="en-US" altLang="zh-CN" dirty="0"/>
              <a:t> system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Version…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r>
              <a:rPr lang="en-US" dirty="0"/>
              <a:t>Among families with 2 children, </a:t>
            </a:r>
            <a:r>
              <a:rPr lang="en-US" i="1" dirty="0"/>
              <a:t>one of whom is a boy born at some time am</a:t>
            </a:r>
            <a:r>
              <a:rPr lang="en-US" dirty="0"/>
              <a:t>, what is the probability that both children are boys?</a:t>
            </a:r>
            <a:endParaRPr lang="en-US" dirty="0"/>
          </a:p>
          <a:p>
            <a:pPr marL="1027430" lvl="2" indent="-341630">
              <a:buFont typeface="+mj-lt"/>
              <a:buAutoNum type="alphaLcParenR"/>
            </a:pPr>
            <a:r>
              <a:rPr lang="en-US" dirty="0"/>
              <a:t>1/2</a:t>
            </a:r>
            <a:endParaRPr lang="en-US" dirty="0"/>
          </a:p>
          <a:p>
            <a:pPr marL="1027430" lvl="2" indent="-341630">
              <a:buFont typeface="+mj-lt"/>
              <a:buAutoNum type="alphaLcParenR"/>
            </a:pPr>
            <a:r>
              <a:rPr lang="en-US" dirty="0"/>
              <a:t>1/3</a:t>
            </a:r>
            <a:endParaRPr lang="en-US" dirty="0"/>
          </a:p>
          <a:p>
            <a:pPr marL="1027430" lvl="2" indent="-341630">
              <a:buFont typeface="+mj-lt"/>
              <a:buAutoNum type="alphaLcParenR"/>
            </a:pPr>
            <a:r>
              <a:rPr lang="en-US" dirty="0"/>
              <a:t>?</a:t>
            </a:r>
            <a:endParaRPr lang="en-US" dirty="0"/>
          </a:p>
          <a:p>
            <a:pPr marL="409575" indent="-342900"/>
            <a:endParaRPr lang="en-US" dirty="0"/>
          </a:p>
          <a:p>
            <a:pPr marL="409575" indent="-342900"/>
            <a:r>
              <a:rPr lang="en-US" dirty="0"/>
              <a:t>What does am/pm have to do with it???</a:t>
            </a:r>
            <a:endParaRPr lang="en-US" dirty="0"/>
          </a:p>
          <a:p>
            <a:pPr marL="746125" lvl="1" indent="-34290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735080" y="2628743"/>
            <a:ext cx="2379455" cy="1847194"/>
            <a:chOff x="5735080" y="2628743"/>
            <a:chExt cx="2379455" cy="1847194"/>
          </a:xfrm>
        </p:grpSpPr>
        <p:grpSp>
          <p:nvGrpSpPr>
            <p:cNvPr id="10" name="Group 9"/>
            <p:cNvGrpSpPr/>
            <p:nvPr/>
          </p:nvGrpSpPr>
          <p:grpSpPr>
            <a:xfrm>
              <a:off x="6946304" y="2861210"/>
              <a:ext cx="1168231" cy="1614727"/>
              <a:chOff x="6276865" y="4223522"/>
              <a:chExt cx="1484696" cy="205214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6276865" y="4223522"/>
                <a:ext cx="1484696" cy="205214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850401" y="4660940"/>
                <a:ext cx="355787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</a:rPr>
                  <a:t>?</a:t>
                </a:r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6041888" y="262874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am</a:t>
              </a:r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5080" y="2978326"/>
              <a:ext cx="957360" cy="14570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Version 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4" y="1600201"/>
            <a:ext cx="8594725" cy="4343400"/>
          </a:xfrm>
        </p:spPr>
        <p:txBody>
          <a:bodyPr/>
          <a:lstStyle/>
          <a:p>
            <a:r>
              <a:rPr lang="en-US" dirty="0"/>
              <a:t>Four different children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1 = Boy-A, 2 = BOY-P, 3 = Girl-A, 4 = Girl-P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All the possible cases in a family of two kids: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11,</a:t>
            </a:r>
            <a:r>
              <a:rPr lang="zh-CN" altLang="en-US" dirty="0"/>
              <a:t> </a:t>
            </a:r>
            <a:r>
              <a:rPr lang="en-US" dirty="0"/>
              <a:t>12, 13, 14, 21, 22, 23, 24, 31, 32, 33, 34, 41, 42, 43, 44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All the possible cases in a family with at least one Boy-A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11, 12, 13, 14, 21, 31, 41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Prob = 3/7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Bit Difficult Version…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r>
              <a:rPr lang="en-US" dirty="0"/>
              <a:t>Among families with 2 children, </a:t>
            </a:r>
            <a:r>
              <a:rPr lang="en-US" i="1" dirty="0"/>
              <a:t>one of whom is a boy born on Tuesday</a:t>
            </a:r>
            <a:r>
              <a:rPr lang="en-US" dirty="0"/>
              <a:t>, what is the probability that both children are boys?</a:t>
            </a:r>
            <a:endParaRPr lang="en-US" dirty="0"/>
          </a:p>
          <a:p>
            <a:pPr marL="1027430" lvl="2" indent="-341630">
              <a:buFont typeface="+mj-lt"/>
              <a:buAutoNum type="alphaLcParenR"/>
            </a:pPr>
            <a:r>
              <a:rPr lang="en-US" dirty="0"/>
              <a:t>1/2</a:t>
            </a:r>
            <a:endParaRPr lang="en-US" dirty="0"/>
          </a:p>
          <a:p>
            <a:pPr marL="1027430" lvl="2" indent="-341630">
              <a:buFont typeface="+mj-lt"/>
              <a:buAutoNum type="alphaLcParenR"/>
            </a:pPr>
            <a:r>
              <a:rPr lang="en-US" dirty="0"/>
              <a:t>1/3</a:t>
            </a:r>
            <a:endParaRPr lang="en-US" dirty="0"/>
          </a:p>
          <a:p>
            <a:pPr marL="1027430" lvl="2" indent="-341630">
              <a:buFont typeface="+mj-lt"/>
              <a:buAutoNum type="alphaLcParenR"/>
            </a:pPr>
            <a:r>
              <a:rPr lang="en-US" dirty="0"/>
              <a:t>13/27</a:t>
            </a:r>
            <a:endParaRPr lang="en-US" dirty="0"/>
          </a:p>
          <a:p>
            <a:pPr marL="1027430" lvl="2" indent="-341630">
              <a:buFont typeface="+mj-lt"/>
              <a:buAutoNum type="alphaLcParenR"/>
            </a:pPr>
            <a:r>
              <a:rPr lang="en-US" dirty="0"/>
              <a:t>14/27</a:t>
            </a:r>
            <a:endParaRPr lang="en-US" dirty="0"/>
          </a:p>
          <a:p>
            <a:pPr marL="409575" indent="-342900"/>
            <a:endParaRPr lang="en-US" dirty="0"/>
          </a:p>
          <a:p>
            <a:pPr marL="409575" indent="-342900"/>
            <a:r>
              <a:rPr lang="en-US" dirty="0"/>
              <a:t>What does Tuesday have to do with it???</a:t>
            </a:r>
            <a:endParaRPr lang="en-US" dirty="0"/>
          </a:p>
          <a:p>
            <a:pPr marL="746125" lvl="1" indent="-34290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5716334" y="2649524"/>
            <a:ext cx="2398201" cy="1826413"/>
            <a:chOff x="5716334" y="2649524"/>
            <a:chExt cx="2398201" cy="1826413"/>
          </a:xfrm>
        </p:grpSpPr>
        <p:grpSp>
          <p:nvGrpSpPr>
            <p:cNvPr id="10" name="Group 9"/>
            <p:cNvGrpSpPr/>
            <p:nvPr/>
          </p:nvGrpSpPr>
          <p:grpSpPr>
            <a:xfrm>
              <a:off x="6946304" y="2861210"/>
              <a:ext cx="1168231" cy="1614727"/>
              <a:chOff x="6276865" y="4223522"/>
              <a:chExt cx="1484696" cy="2052145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6276865" y="4223522"/>
                <a:ext cx="1484696" cy="2052145"/>
              </a:xfrm>
              <a:prstGeom prst="rect">
                <a:avLst/>
              </a:prstGeom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850401" y="4660940"/>
                <a:ext cx="355787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</a:rPr>
                  <a:t>?</a:t>
                </a:r>
                <a:endParaRPr lang="en-US" sz="32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5716334" y="2649524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Tuesday</a:t>
              </a:r>
              <a:endParaRPr lang="en-US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35080" y="2978326"/>
              <a:ext cx="957360" cy="1457081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662070" y="5925599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Enumerate the 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830547"/>
          </a:xfrm>
        </p:spPr>
        <p:txBody>
          <a:bodyPr>
            <a:normAutofit fontScale="92500" lnSpcReduction="20000"/>
          </a:bodyPr>
          <a:lstStyle/>
          <a:p>
            <a:pPr lvl="1"/>
            <a:r>
              <a:rPr lang="en-US" u="sng" dirty="0"/>
              <a:t>Case 1</a:t>
            </a:r>
            <a:r>
              <a:rPr lang="en-US" dirty="0"/>
              <a:t>: both children are born on Tuesday</a:t>
            </a:r>
            <a:endParaRPr lang="en-US" dirty="0"/>
          </a:p>
          <a:p>
            <a:pPr lvl="2"/>
            <a:r>
              <a:rPr lang="en-US" dirty="0"/>
              <a:t>At least 1 is a boy</a:t>
            </a:r>
            <a:endParaRPr lang="en-US" dirty="0"/>
          </a:p>
          <a:p>
            <a:pPr lvl="2"/>
            <a:r>
              <a:rPr lang="en-US" dirty="0"/>
              <a:t>There are 3 outcomes: T-</a:t>
            </a:r>
            <a:r>
              <a:rPr lang="en-US" i="1" dirty="0"/>
              <a:t>b T-b</a:t>
            </a:r>
            <a:r>
              <a:rPr lang="en-US" dirty="0"/>
              <a:t>; T-b T-g; T-g T-b</a:t>
            </a:r>
            <a:endParaRPr lang="en-US" dirty="0"/>
          </a:p>
          <a:p>
            <a:pPr lvl="1"/>
            <a:r>
              <a:rPr lang="en-US" u="sng" dirty="0"/>
              <a:t>Case 2</a:t>
            </a:r>
            <a:r>
              <a:rPr lang="en-US" dirty="0"/>
              <a:t>: the older child is Tuesday-boy, and the younger child is not born on Tuesday</a:t>
            </a:r>
            <a:endParaRPr lang="en-US" dirty="0"/>
          </a:p>
          <a:p>
            <a:pPr lvl="2"/>
            <a:r>
              <a:rPr lang="en-US" dirty="0"/>
              <a:t>T-</a:t>
            </a:r>
            <a:r>
              <a:rPr lang="en-US" i="1" dirty="0"/>
              <a:t>b  M-b</a:t>
            </a:r>
            <a:r>
              <a:rPr lang="en-US" dirty="0"/>
              <a:t>; T-b M-g, T-b W-b, T-b W-g, ……, T-b Sun-b, T-b, Sun-g  </a:t>
            </a:r>
            <a:endParaRPr lang="en-US" dirty="0"/>
          </a:p>
          <a:p>
            <a:pPr marL="685800" lvl="2" indent="0">
              <a:buNone/>
            </a:pPr>
            <a:r>
              <a:rPr lang="en-US" dirty="0"/>
              <a:t>    12 outcomes </a:t>
            </a:r>
            <a:endParaRPr lang="en-US" dirty="0"/>
          </a:p>
          <a:p>
            <a:pPr lvl="1"/>
            <a:r>
              <a:rPr lang="en-US" u="sng" dirty="0"/>
              <a:t>Case 3</a:t>
            </a:r>
            <a:r>
              <a:rPr lang="en-US" dirty="0"/>
              <a:t>: the younger child is T-boy, and the older child is not born on Tuesday</a:t>
            </a:r>
            <a:endParaRPr lang="en-US" dirty="0"/>
          </a:p>
          <a:p>
            <a:pPr lvl="2"/>
            <a:r>
              <a:rPr lang="en-US" dirty="0"/>
              <a:t>Outcomes:  …..  </a:t>
            </a:r>
            <a:endParaRPr lang="en-US" dirty="0"/>
          </a:p>
          <a:p>
            <a:pPr marL="685800" lvl="2" indent="0">
              <a:buNone/>
            </a:pPr>
            <a:r>
              <a:rPr lang="en-US" dirty="0"/>
              <a:t>   12 outcomes</a:t>
            </a:r>
            <a:endParaRPr lang="en-US" dirty="0"/>
          </a:p>
          <a:p>
            <a:r>
              <a:rPr lang="en-US" dirty="0"/>
              <a:t>Count outcomes:</a:t>
            </a:r>
            <a:endParaRPr lang="en-US" dirty="0"/>
          </a:p>
          <a:p>
            <a:pPr lvl="1"/>
            <a:r>
              <a:rPr lang="en-US" dirty="0"/>
              <a:t>Total number of outcomes: 3+12+12 = 27</a:t>
            </a:r>
            <a:endParaRPr lang="en-US" dirty="0"/>
          </a:p>
          <a:p>
            <a:pPr lvl="1"/>
            <a:r>
              <a:rPr lang="en-US" dirty="0"/>
              <a:t>Number of boy-boy outcomes: 1+6+6 = 13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7081482" y="5388718"/>
            <a:ext cx="1729593" cy="700046"/>
            <a:chOff x="7081482" y="5388718"/>
            <a:chExt cx="1729593" cy="700046"/>
          </a:xfrm>
        </p:grpSpPr>
        <p:sp>
          <p:nvSpPr>
            <p:cNvPr id="6" name="TextBox 5"/>
            <p:cNvSpPr txBox="1"/>
            <p:nvPr/>
          </p:nvSpPr>
          <p:spPr>
            <a:xfrm>
              <a:off x="7504432" y="5518960"/>
              <a:ext cx="13066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P=13/27</a:t>
              </a:r>
              <a:endParaRPr lang="en-US" sz="2000" dirty="0"/>
            </a:p>
          </p:txBody>
        </p:sp>
        <p:sp>
          <p:nvSpPr>
            <p:cNvPr id="7" name="Right Brace 6"/>
            <p:cNvSpPr/>
            <p:nvPr/>
          </p:nvSpPr>
          <p:spPr>
            <a:xfrm>
              <a:off x="7081482" y="5388718"/>
              <a:ext cx="422950" cy="700046"/>
            </a:xfrm>
            <a:prstGeom prst="rightBrac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Complementary 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4508302"/>
          </a:xfrm>
        </p:spPr>
        <p:txBody>
          <a:bodyPr>
            <a:normAutofit/>
          </a:bodyPr>
          <a:lstStyle/>
          <a:p>
            <a:r>
              <a:rPr lang="en-US" dirty="0"/>
              <a:t>Suppose we have an event </a:t>
            </a:r>
            <a:r>
              <a:rPr lang="en-US" i="1" dirty="0"/>
              <a:t>E</a:t>
            </a:r>
            <a:endParaRPr lang="en-US" i="1" dirty="0"/>
          </a:p>
          <a:p>
            <a:pPr lvl="1"/>
            <a:r>
              <a:rPr lang="en-US" dirty="0"/>
              <a:t>The </a:t>
            </a:r>
            <a:r>
              <a:rPr lang="en-US" i="1" dirty="0"/>
              <a:t>complementary</a:t>
            </a:r>
            <a:r>
              <a:rPr lang="en-US" dirty="0"/>
              <a:t> event of </a:t>
            </a:r>
            <a:r>
              <a:rPr lang="en-US" i="1" dirty="0"/>
              <a:t>E</a:t>
            </a:r>
            <a:r>
              <a:rPr lang="en-US" dirty="0"/>
              <a:t> contains all the outcomes not in </a:t>
            </a:r>
            <a:r>
              <a:rPr lang="en-US" i="1" dirty="0"/>
              <a:t>E</a:t>
            </a:r>
            <a:endParaRPr lang="en-US" dirty="0"/>
          </a:p>
          <a:p>
            <a:pPr lvl="1"/>
            <a:r>
              <a:rPr lang="en-US" dirty="0"/>
              <a:t>Example:</a:t>
            </a:r>
            <a:endParaRPr lang="en-US" dirty="0"/>
          </a:p>
          <a:p>
            <a:pPr lvl="2"/>
            <a:r>
              <a:rPr lang="en-US" i="1" dirty="0"/>
              <a:t>E</a:t>
            </a:r>
            <a:r>
              <a:rPr lang="en-US" dirty="0"/>
              <a:t> = “roll a 1 on the dice”</a:t>
            </a:r>
            <a:endParaRPr lang="en-US" dirty="0"/>
          </a:p>
          <a:p>
            <a:pPr lvl="2"/>
            <a:r>
              <a:rPr lang="en-US" dirty="0"/>
              <a:t>Complement of </a:t>
            </a:r>
            <a:r>
              <a:rPr lang="en-US" i="1" dirty="0"/>
              <a:t>E</a:t>
            </a:r>
            <a:r>
              <a:rPr lang="en-US" dirty="0"/>
              <a:t> = “did not roll a 1”</a:t>
            </a:r>
            <a:endParaRPr lang="en-US" dirty="0"/>
          </a:p>
          <a:p>
            <a:pPr lvl="3"/>
            <a:r>
              <a:rPr lang="en-US" dirty="0"/>
              <a:t>I.e., rolled 2, 3, 4, 5, 6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probability of the complementary event of </a:t>
            </a:r>
            <a:r>
              <a:rPr lang="en-US" i="1" dirty="0"/>
              <a:t>E</a:t>
            </a:r>
            <a:r>
              <a:rPr lang="en-US" dirty="0"/>
              <a:t> is:</a:t>
            </a:r>
            <a:endParaRPr lang="en-US" dirty="0"/>
          </a:p>
          <a:p>
            <a:pPr lvl="1"/>
            <a:r>
              <a:rPr lang="en-US" dirty="0"/>
              <a:t>P(</a:t>
            </a:r>
            <a:r>
              <a:rPr lang="en-US" i="1" dirty="0"/>
              <a:t>E</a:t>
            </a:r>
            <a:r>
              <a:rPr lang="en-US" dirty="0"/>
              <a:t> did not occur) = 1 – P(</a:t>
            </a:r>
            <a:r>
              <a:rPr lang="en-US" i="1" dirty="0"/>
              <a:t>E</a:t>
            </a:r>
            <a:r>
              <a:rPr lang="en-US" dirty="0"/>
              <a:t> occurred)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14122" b="77500" l="18667" r="79167">
                        <a14:foregroundMark x1="26042" y1="27905" x2="26042" y2="27905"/>
                        <a14:foregroundMark x1="26042" y1="38378" x2="26042" y2="38378"/>
                        <a14:foregroundMark x1="37625" y1="37297" x2="37625" y2="37297"/>
                        <a14:foregroundMark x1="37625" y1="26081" x2="37208" y2="68108"/>
                        <a14:foregroundMark x1="24250" y1="38041" x2="24250" y2="38041"/>
                        <a14:foregroundMark x1="52833" y1="27905" x2="52833" y2="27905"/>
                        <a14:foregroundMark x1="57958" y1="31149" x2="57958" y2="31149"/>
                        <a14:foregroundMark x1="62208" y1="33716" x2="62208" y2="33716"/>
                        <a14:foregroundMark x1="68917" y1="26081" x2="68917" y2="26081"/>
                        <a14:foregroundMark x1="63750" y1="22432" x2="63750" y2="22432"/>
                        <a14:foregroundMark x1="60208" y1="19527" x2="60208" y2="19527"/>
                        <a14:foregroundMark x1="73583" y1="35135" x2="73583" y2="35135"/>
                        <a14:foregroundMark x1="71125" y1="48514" x2="71125" y2="48514"/>
                        <a14:foregroundMark x1="67125" y1="60135" x2="67125" y2="60135"/>
                        <a14:foregroundMark x1="71583" y1="45270" x2="71583" y2="45270"/>
                        <a14:foregroundMark x1="50583" y1="27905" x2="50583" y2="27905"/>
                        <a14:foregroundMark x1="55958" y1="30068" x2="55958" y2="30068"/>
                        <a14:foregroundMark x1="70250" y1="24257" x2="70250" y2="24257"/>
                      </a14:backgroundRemoval>
                    </a14:imgEffect>
                  </a14:imgLayer>
                </a14:imgProps>
              </a:ext>
            </a:extLst>
          </a:blip>
          <a:srcRect l="15531" t="11753" r="21378" b="21930"/>
          <a:stretch>
            <a:fillRect/>
          </a:stretch>
        </p:blipFill>
        <p:spPr>
          <a:xfrm>
            <a:off x="4676429" y="3997410"/>
            <a:ext cx="1603717" cy="103952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6853620" y="2579320"/>
            <a:ext cx="2088572" cy="1908246"/>
            <a:chOff x="7694801" y="1983727"/>
            <a:chExt cx="2088572" cy="1908246"/>
          </a:xfrm>
        </p:grpSpPr>
        <p:grpSp>
          <p:nvGrpSpPr>
            <p:cNvPr id="8" name="Group 7"/>
            <p:cNvGrpSpPr/>
            <p:nvPr/>
          </p:nvGrpSpPr>
          <p:grpSpPr>
            <a:xfrm>
              <a:off x="7694801" y="1983727"/>
              <a:ext cx="2088572" cy="1908246"/>
              <a:chOff x="6482695" y="-232385"/>
              <a:chExt cx="2907125" cy="2038378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6482695" y="107576"/>
                <a:ext cx="2907125" cy="1698417"/>
              </a:xfrm>
              <a:prstGeom prst="ellipse">
                <a:avLst/>
              </a:prstGeom>
              <a:solidFill>
                <a:schemeClr val="bg2">
                  <a:lumMod val="90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7599946" y="817046"/>
                <a:ext cx="1455382" cy="828506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7011378" y="-232385"/>
                <a:ext cx="2180502" cy="3287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all outcomes</a:t>
                </a:r>
                <a:endParaRPr lang="en-US" sz="1400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7783505" y="1023946"/>
                <a:ext cx="1150084" cy="3287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event </a:t>
                </a:r>
                <a:r>
                  <a:rPr lang="en-US" sz="1400" i="1" dirty="0"/>
                  <a:t>E</a:t>
                </a:r>
                <a:endParaRPr lang="en-US" sz="1400" i="1" dirty="0"/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7963031" y="2596695"/>
              <a:ext cx="124609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complement of </a:t>
              </a:r>
              <a:r>
                <a:rPr lang="en-US" sz="1400" i="1" dirty="0"/>
                <a:t>E</a:t>
              </a:r>
              <a:endParaRPr lang="en-US" sz="1400" i="1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Summary:  techniques for computing probabilities</a:t>
                </a:r>
                <a:endParaRPr lang="en-US" dirty="0"/>
              </a:p>
              <a:p>
                <a:r>
                  <a:rPr lang="en-US" dirty="0"/>
                  <a:t>P(AUB) = P(A) + P(B), if AB=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r>
                  <a:rPr lang="en-US" dirty="0"/>
                  <a:t>P(AB) = P(A)P(B), if A and B are independent of each other</a:t>
                </a:r>
                <a:endParaRPr lang="en-US" dirty="0"/>
              </a:p>
              <a:p>
                <a:r>
                  <a:rPr lang="en-US" dirty="0"/>
                  <a:t>P(AUB) = P(A) + P(B) - P(AB)</a:t>
                </a:r>
                <a:endParaRPr lang="en-US" dirty="0"/>
              </a:p>
              <a:p>
                <a:r>
                  <a:rPr lang="en-US" dirty="0"/>
                  <a:t>P(A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 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69D9-8286-4AEC-AB78-6FB231E27836}" type="datetime1">
              <a:rPr lang="en-US" altLang="zh-CN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847" y="2164976"/>
            <a:ext cx="8042276" cy="1336956"/>
          </a:xfrm>
        </p:spPr>
        <p:txBody>
          <a:bodyPr/>
          <a:lstStyle/>
          <a:p>
            <a:r>
              <a:rPr lang="en-US" dirty="0"/>
              <a:t>Applications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69D9-8286-4AEC-AB78-6FB231E27836}" type="datetime1">
              <a:rPr lang="en-US" altLang="zh-CN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dirty="0"/>
              <a:t>Birthday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How many randomly selected people are needed for there to be a better than 50% chance that two of them will have the same birthday?</a:t>
            </a:r>
            <a:endParaRPr lang="en-US" sz="2800" dirty="0"/>
          </a:p>
          <a:p>
            <a:pPr marL="806450" lvl="1" indent="-457200">
              <a:buFont typeface="+mj-lt"/>
              <a:buAutoNum type="alphaLcParenR"/>
            </a:pPr>
            <a:r>
              <a:rPr lang="en-US" sz="2400" dirty="0"/>
              <a:t>15</a:t>
            </a:r>
            <a:endParaRPr lang="en-US" sz="2400" dirty="0"/>
          </a:p>
          <a:p>
            <a:pPr marL="806450" lvl="1" indent="-457200">
              <a:buFont typeface="+mj-lt"/>
              <a:buAutoNum type="alphaLcParenR"/>
            </a:pPr>
            <a:r>
              <a:rPr lang="en-US" sz="2400" dirty="0"/>
              <a:t>23</a:t>
            </a:r>
            <a:endParaRPr lang="en-US" sz="2400" dirty="0"/>
          </a:p>
          <a:p>
            <a:pPr marL="806450" lvl="1" indent="-457200">
              <a:buFont typeface="+mj-lt"/>
              <a:buAutoNum type="alphaLcParenR"/>
            </a:pPr>
            <a:r>
              <a:rPr lang="en-US" sz="2400" dirty="0"/>
              <a:t>91</a:t>
            </a:r>
            <a:endParaRPr lang="en-US" sz="2400" dirty="0"/>
          </a:p>
          <a:p>
            <a:pPr marL="806450" lvl="1" indent="-457200">
              <a:buFont typeface="+mj-lt"/>
              <a:buAutoNum type="alphaLcParenR"/>
            </a:pPr>
            <a:r>
              <a:rPr lang="en-US" sz="2400" dirty="0"/>
              <a:t>183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ackgroundRemoval t="758" b="98967" l="450" r="9855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3988" y="3284424"/>
            <a:ext cx="4376419" cy="28624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aseline="0" dirty="0"/>
              <a:t>Birthday </a:t>
            </a:r>
            <a:r>
              <a:rPr lang="en-US" dirty="0"/>
              <a:t>Problem: </a:t>
            </a:r>
            <a:r>
              <a:rPr lang="en-US" baseline="0" dirty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the birthdays are independent (i.e., no twins), and all birthdays are equally likely</a:t>
            </a:r>
            <a:endParaRPr lang="en-US" dirty="0"/>
          </a:p>
          <a:p>
            <a:r>
              <a:rPr lang="en-US" dirty="0"/>
              <a:t>Add 1 person at a time, and calculate the probability of no match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49275" y="3551011"/>
          <a:ext cx="4696905" cy="152865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49197"/>
                <a:gridCol w="3147708"/>
              </a:tblGrid>
              <a:tr h="509550">
                <a:tc>
                  <a:txBody>
                    <a:bodyPr/>
                    <a:lstStyle/>
                    <a:p>
                      <a:r>
                        <a:rPr lang="en-US" b="1" dirty="0"/>
                        <a:t>#</a:t>
                      </a:r>
                      <a:r>
                        <a:rPr lang="en-US" b="1" baseline="0" dirty="0"/>
                        <a:t> of people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baseline="0" dirty="0"/>
                        <a:t>P(no match)</a:t>
                      </a:r>
                      <a:endParaRPr lang="en-US" b="1" dirty="0"/>
                    </a:p>
                  </a:txBody>
                  <a:tcPr/>
                </a:tc>
              </a:tr>
              <a:tr h="5095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/>
                        <a:t>364/365</a:t>
                      </a:r>
                      <a:endParaRPr lang="en-US" baseline="30000" dirty="0"/>
                    </a:p>
                  </a:txBody>
                  <a:tcPr/>
                </a:tc>
              </a:tr>
              <a:tr h="50955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/>
                        <a:t>P(2 no match) x 363/365</a:t>
                      </a:r>
                      <a:endParaRPr lang="en-US" baseline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ounded Rectangular Callout 6"/>
          <p:cNvSpPr/>
          <p:nvPr/>
        </p:nvSpPr>
        <p:spPr>
          <a:xfrm>
            <a:off x="5698222" y="3268046"/>
            <a:ext cx="3190284" cy="944789"/>
          </a:xfrm>
          <a:prstGeom prst="wedgeRoundRectCallout">
            <a:avLst>
              <a:gd name="adj1" fmla="val -77078"/>
              <a:gd name="adj2" fmla="val 59590"/>
              <a:gd name="adj3" fmla="val 16667"/>
            </a:avLst>
          </a:prstGeom>
          <a:solidFill>
            <a:schemeClr val="bg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For the 2</a:t>
            </a:r>
            <a:r>
              <a:rPr lang="en-US" baseline="30000" dirty="0"/>
              <a:t>nd</a:t>
            </a:r>
            <a:r>
              <a:rPr lang="en-US" dirty="0"/>
              <a:t> person, there are 364 days that don’t match the 1</a:t>
            </a:r>
            <a:r>
              <a:rPr lang="en-US" baseline="30000" dirty="0"/>
              <a:t>st</a:t>
            </a:r>
            <a:r>
              <a:rPr lang="en-US" dirty="0"/>
              <a:t> person</a:t>
            </a:r>
            <a:endParaRPr lang="en-US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5659531" y="4365123"/>
            <a:ext cx="3228976" cy="1002820"/>
          </a:xfrm>
          <a:prstGeom prst="wedgeRoundRectCallout">
            <a:avLst>
              <a:gd name="adj1" fmla="val -66803"/>
              <a:gd name="adj2" fmla="val -8456"/>
              <a:gd name="adj3" fmla="val 16667"/>
            </a:avLst>
          </a:prstGeom>
          <a:solidFill>
            <a:schemeClr val="bg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For the 3</a:t>
            </a:r>
            <a:r>
              <a:rPr lang="en-US" baseline="30000" dirty="0"/>
              <a:t>rd</a:t>
            </a:r>
            <a:r>
              <a:rPr lang="en-US" dirty="0"/>
              <a:t> person, there are 363 days that don’t match the first 2 people</a:t>
            </a:r>
            <a:endParaRPr lang="en-US" dirty="0"/>
          </a:p>
        </p:txBody>
      </p:sp>
      <p:sp>
        <p:nvSpPr>
          <p:cNvPr id="9" name="Rounded Rectangular Callout 8"/>
          <p:cNvSpPr/>
          <p:nvPr/>
        </p:nvSpPr>
        <p:spPr>
          <a:xfrm>
            <a:off x="764972" y="5367943"/>
            <a:ext cx="2769297" cy="683175"/>
          </a:xfrm>
          <a:prstGeom prst="wedgeRoundRectCallout">
            <a:avLst>
              <a:gd name="adj1" fmla="val 17182"/>
              <a:gd name="adj2" fmla="val -111572"/>
              <a:gd name="adj3" fmla="val 16667"/>
            </a:avLst>
          </a:prstGeom>
          <a:solidFill>
            <a:schemeClr val="bg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Probability that first 2 people don’t match</a:t>
            </a:r>
            <a:endParaRPr lang="en-US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3765800" y="5641971"/>
            <a:ext cx="3660717" cy="1250090"/>
          </a:xfrm>
          <a:prstGeom prst="wedgeRoundRectCallout">
            <a:avLst>
              <a:gd name="adj1" fmla="val -44991"/>
              <a:gd name="adj2" fmla="val -110125"/>
              <a:gd name="adj3" fmla="val 16667"/>
            </a:avLst>
          </a:prstGeom>
          <a:solidFill>
            <a:schemeClr val="bg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Assume the 3</a:t>
            </a:r>
            <a:r>
              <a:rPr lang="en-US" baseline="30000" dirty="0"/>
              <a:t>rd</a:t>
            </a:r>
            <a:r>
              <a:rPr lang="en-US" dirty="0"/>
              <a:t> person is “independent” of the first 2 people, so we multiply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Birthday Problem: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Repeat…</a:t>
            </a:r>
            <a:endParaRPr lang="en-US" dirty="0"/>
          </a:p>
          <a:p>
            <a:pPr lvl="1"/>
            <a:r>
              <a:rPr lang="en-US" dirty="0"/>
              <a:t>and also calculate P(match) = 1 – P(no match)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49273" y="2814811"/>
          <a:ext cx="8339232" cy="318783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74285"/>
                <a:gridCol w="3199246"/>
                <a:gridCol w="4065701"/>
              </a:tblGrid>
              <a:tr h="509550">
                <a:tc>
                  <a:txBody>
                    <a:bodyPr/>
                    <a:lstStyle/>
                    <a:p>
                      <a:r>
                        <a:rPr lang="en-US" b="1" dirty="0"/>
                        <a:t>#</a:t>
                      </a:r>
                      <a:r>
                        <a:rPr lang="en-US" b="1" baseline="0" dirty="0"/>
                        <a:t> of people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baseline="0" dirty="0"/>
                        <a:t>P(no match)</a:t>
                      </a:r>
                      <a:endParaRPr lang="en-US" b="1" dirty="0"/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dirty="0"/>
                        <a:t>P(match)</a:t>
                      </a:r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09550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/>
                        <a:t>364/365</a:t>
                      </a:r>
                      <a:endParaRPr lang="en-US" baseline="30000" dirty="0"/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/>
                        <a:t>1 – P(2 no match) = 0.00274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0955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/>
                        <a:t>P(2 no match) x 363/365</a:t>
                      </a:r>
                      <a:endParaRPr lang="en-US" baseline="0" dirty="0"/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/>
                        <a:t>1 – P(3 no match) = 0.00820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09550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/>
                        <a:t>P(3 no match) x 362/365</a:t>
                      </a:r>
                      <a:endParaRPr lang="en-US" baseline="0" dirty="0"/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/>
                        <a:t>1 – P(4 no match) = 0.01636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09550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/>
                        <a:t>P(4 no match) x 361/365</a:t>
                      </a:r>
                      <a:endParaRPr lang="en-US" baseline="0" dirty="0"/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/>
                        <a:t>1 – P(5 no match) = 0.02714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509550"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/>
                        <a:t>…</a:t>
                      </a:r>
                      <a:endParaRPr lang="en-US" baseline="0" dirty="0"/>
                    </a:p>
                  </a:txBody>
                  <a:tcPr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/>
                        <a:t>…</a:t>
                      </a:r>
                      <a:endParaRPr lang="en-US" baseline="0" dirty="0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046" y="2516947"/>
            <a:ext cx="8042276" cy="1336956"/>
          </a:xfrm>
        </p:spPr>
        <p:txBody>
          <a:bodyPr/>
          <a:lstStyle/>
          <a:p>
            <a:r>
              <a:rPr lang="en-US" dirty="0"/>
              <a:t>Probability Definition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69D9-8286-4AEC-AB78-6FB231E27836}" type="datetime1">
              <a:rPr lang="en-US" altLang="zh-CN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Birthday Problem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graphicFrame>
        <p:nvGraphicFramePr>
          <p:cNvPr id="7" name="Chart 6"/>
          <p:cNvGraphicFramePr/>
          <p:nvPr/>
        </p:nvGraphicFramePr>
        <p:xfrm>
          <a:off x="264458" y="1447500"/>
          <a:ext cx="8624048" cy="37605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3" name="Group 2"/>
          <p:cNvGrpSpPr/>
          <p:nvPr/>
        </p:nvGrpSpPr>
        <p:grpSpPr>
          <a:xfrm>
            <a:off x="4572001" y="2914172"/>
            <a:ext cx="122894" cy="1447836"/>
            <a:chOff x="4572001" y="3842132"/>
            <a:chExt cx="122894" cy="1447836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4633448" y="3932092"/>
              <a:ext cx="0" cy="1357876"/>
            </a:xfrm>
            <a:prstGeom prst="line">
              <a:avLst/>
            </a:prstGeom>
            <a:ln w="28575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>
            <a:xfrm>
              <a:off x="4572001" y="3842132"/>
              <a:ext cx="122894" cy="122894"/>
            </a:xfrm>
            <a:prstGeom prst="ellipse">
              <a:avLst/>
            </a:prstGeom>
            <a:noFill/>
            <a:ln w="28575" cmpd="sng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ounded Rectangular Callout 15"/>
          <p:cNvSpPr/>
          <p:nvPr/>
        </p:nvSpPr>
        <p:spPr>
          <a:xfrm>
            <a:off x="2577071" y="1709449"/>
            <a:ext cx="1842529" cy="831806"/>
          </a:xfrm>
          <a:prstGeom prst="wedgeRoundRectCallout">
            <a:avLst>
              <a:gd name="adj1" fmla="val 58129"/>
              <a:gd name="adj2" fmla="val 97599"/>
              <a:gd name="adj3" fmla="val 16667"/>
            </a:avLst>
          </a:prstGeom>
          <a:solidFill>
            <a:schemeClr val="bg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50.7% chance for 23 people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DNA Identification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>
                <a:solidFill>
                  <a:prstClr val="white"/>
                </a:solidFill>
                <a:latin typeface="News Gothic MT"/>
              </a:rPr>
            </a:fld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525485" y="1449538"/>
            <a:ext cx="3135001" cy="2564519"/>
            <a:chOff x="5354996" y="932100"/>
            <a:chExt cx="3135001" cy="256451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354996" y="1301432"/>
              <a:ext cx="3135001" cy="2195187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509060" y="932100"/>
              <a:ext cx="27911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prstClr val="black"/>
                  </a:solidFill>
                  <a:latin typeface="News Gothic MT"/>
                </a:rPr>
                <a:t>CSI investigated a crime</a:t>
              </a:r>
              <a:endParaRPr lang="en-US" dirty="0">
                <a:solidFill>
                  <a:prstClr val="black"/>
                </a:solidFill>
                <a:latin typeface="News Gothic M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778317" y="1444532"/>
            <a:ext cx="2616215" cy="2268502"/>
            <a:chOff x="3778317" y="1444532"/>
            <a:chExt cx="2616215" cy="2268502"/>
          </a:xfrm>
        </p:grpSpPr>
        <p:grpSp>
          <p:nvGrpSpPr>
            <p:cNvPr id="21" name="Group 20"/>
            <p:cNvGrpSpPr/>
            <p:nvPr/>
          </p:nvGrpSpPr>
          <p:grpSpPr>
            <a:xfrm>
              <a:off x="4234941" y="1444532"/>
              <a:ext cx="2159591" cy="2268502"/>
              <a:chOff x="-316908" y="3568033"/>
              <a:chExt cx="2159591" cy="2268502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2"/>
              <a:srcRect l="35662" r="36048"/>
              <a:stretch>
                <a:fillRect/>
              </a:stretch>
            </p:blipFill>
            <p:spPr>
              <a:xfrm>
                <a:off x="-208427" y="3937365"/>
                <a:ext cx="1793826" cy="1899170"/>
              </a:xfrm>
              <a:prstGeom prst="rect">
                <a:avLst/>
              </a:prstGeom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-316908" y="3568033"/>
                <a:ext cx="2159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News Gothic MT"/>
                  </a:rPr>
                  <a:t>They found a hair!</a:t>
                </a:r>
                <a:endParaRPr lang="en-US" dirty="0">
                  <a:solidFill>
                    <a:prstClr val="black"/>
                  </a:solidFill>
                  <a:latin typeface="News Gothic MT"/>
                </a:endParaRPr>
              </a:p>
            </p:txBody>
          </p:sp>
        </p:grpSp>
        <p:sp>
          <p:nvSpPr>
            <p:cNvPr id="25" name="Right Arrow 24"/>
            <p:cNvSpPr/>
            <p:nvPr/>
          </p:nvSpPr>
          <p:spPr>
            <a:xfrm>
              <a:off x="3778317" y="2477426"/>
              <a:ext cx="409590" cy="48607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367254" y="1297722"/>
            <a:ext cx="3040518" cy="3682051"/>
            <a:chOff x="6367254" y="1297722"/>
            <a:chExt cx="3040518" cy="3682051"/>
          </a:xfrm>
        </p:grpSpPr>
        <p:grpSp>
          <p:nvGrpSpPr>
            <p:cNvPr id="22" name="Group 21"/>
            <p:cNvGrpSpPr/>
            <p:nvPr/>
          </p:nvGrpSpPr>
          <p:grpSpPr>
            <a:xfrm>
              <a:off x="6818317" y="1297722"/>
              <a:ext cx="2589455" cy="3682051"/>
              <a:chOff x="-751097" y="2895325"/>
              <a:chExt cx="2589455" cy="3682051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98965" y="3552353"/>
                <a:ext cx="1970478" cy="3025023"/>
              </a:xfrm>
              <a:prstGeom prst="rect">
                <a:avLst/>
              </a:prstGeom>
            </p:spPr>
          </p:pic>
          <p:sp>
            <p:nvSpPr>
              <p:cNvPr id="17" name="TextBox 16"/>
              <p:cNvSpPr txBox="1"/>
              <p:nvPr/>
            </p:nvSpPr>
            <p:spPr>
              <a:xfrm>
                <a:off x="-751097" y="2895325"/>
                <a:ext cx="258945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News Gothic MT"/>
                  </a:rPr>
                  <a:t>Sent it to the lab for identification</a:t>
                </a:r>
                <a:endParaRPr lang="en-US" dirty="0">
                  <a:solidFill>
                    <a:prstClr val="black"/>
                  </a:solidFill>
                  <a:latin typeface="News Gothic MT"/>
                </a:endParaRPr>
              </a:p>
            </p:txBody>
          </p:sp>
        </p:grpSp>
        <p:sp>
          <p:nvSpPr>
            <p:cNvPr id="26" name="Right Arrow 25"/>
            <p:cNvSpPr/>
            <p:nvPr/>
          </p:nvSpPr>
          <p:spPr>
            <a:xfrm>
              <a:off x="6367254" y="2545960"/>
              <a:ext cx="409590" cy="48607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686734" y="4139548"/>
            <a:ext cx="3478603" cy="2136120"/>
            <a:chOff x="3686734" y="4139548"/>
            <a:chExt cx="3478603" cy="2136120"/>
          </a:xfrm>
        </p:grpSpPr>
        <p:grpSp>
          <p:nvGrpSpPr>
            <p:cNvPr id="23" name="Group 22"/>
            <p:cNvGrpSpPr/>
            <p:nvPr/>
          </p:nvGrpSpPr>
          <p:grpSpPr>
            <a:xfrm>
              <a:off x="3686734" y="4139548"/>
              <a:ext cx="2960168" cy="2136120"/>
              <a:chOff x="723837" y="4033116"/>
              <a:chExt cx="3337175" cy="2408176"/>
            </a:xfrm>
          </p:grpSpPr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/>
              <a:srcRect l="16631" t="21063" r="17017" b="34153"/>
              <a:stretch>
                <a:fillRect/>
              </a:stretch>
            </p:blipFill>
            <p:spPr>
              <a:xfrm>
                <a:off x="723837" y="4751994"/>
                <a:ext cx="3337175" cy="1689298"/>
              </a:xfrm>
              <a:prstGeom prst="rect">
                <a:avLst/>
              </a:prstGeom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1339651" y="4033116"/>
                <a:ext cx="2636975" cy="7286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News Gothic MT"/>
                  </a:rPr>
                  <a:t>Found a match in the database</a:t>
                </a:r>
                <a:endParaRPr lang="en-US" dirty="0">
                  <a:solidFill>
                    <a:prstClr val="black"/>
                  </a:solidFill>
                  <a:latin typeface="News Gothic MT"/>
                </a:endParaRPr>
              </a:p>
            </p:txBody>
          </p:sp>
        </p:grpSp>
        <p:sp>
          <p:nvSpPr>
            <p:cNvPr id="27" name="Right Arrow 26"/>
            <p:cNvSpPr/>
            <p:nvPr/>
          </p:nvSpPr>
          <p:spPr>
            <a:xfrm rot="8613274">
              <a:off x="6755747" y="5116620"/>
              <a:ext cx="409590" cy="48607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2539" y="4277110"/>
            <a:ext cx="3337451" cy="2061278"/>
            <a:chOff x="272539" y="4277110"/>
            <a:chExt cx="3337451" cy="2061278"/>
          </a:xfrm>
        </p:grpSpPr>
        <p:grpSp>
          <p:nvGrpSpPr>
            <p:cNvPr id="24" name="Group 23"/>
            <p:cNvGrpSpPr/>
            <p:nvPr/>
          </p:nvGrpSpPr>
          <p:grpSpPr>
            <a:xfrm>
              <a:off x="272539" y="4277110"/>
              <a:ext cx="2829587" cy="2061278"/>
              <a:chOff x="4787613" y="4014057"/>
              <a:chExt cx="2829587" cy="2061278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5"/>
              <a:srcRect l="20848" b="16148"/>
              <a:stretch>
                <a:fillRect/>
              </a:stretch>
            </p:blipFill>
            <p:spPr>
              <a:xfrm>
                <a:off x="4787613" y="4386869"/>
                <a:ext cx="2829587" cy="1688466"/>
              </a:xfrm>
              <a:prstGeom prst="rect">
                <a:avLst/>
              </a:prstGeom>
            </p:spPr>
          </p:pic>
          <p:sp>
            <p:nvSpPr>
              <p:cNvPr id="19" name="TextBox 18"/>
              <p:cNvSpPr txBox="1"/>
              <p:nvPr/>
            </p:nvSpPr>
            <p:spPr>
              <a:xfrm>
                <a:off x="4969821" y="4014057"/>
                <a:ext cx="24994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prstClr val="black"/>
                    </a:solidFill>
                    <a:latin typeface="News Gothic MT"/>
                  </a:rPr>
                  <a:t>They got the suspect!</a:t>
                </a:r>
                <a:endParaRPr lang="en-US" dirty="0">
                  <a:solidFill>
                    <a:prstClr val="black"/>
                  </a:solidFill>
                  <a:latin typeface="News Gothic MT"/>
                </a:endParaRPr>
              </a:p>
            </p:txBody>
          </p:sp>
        </p:grpSp>
        <p:sp>
          <p:nvSpPr>
            <p:cNvPr id="29" name="Right Arrow 28"/>
            <p:cNvSpPr/>
            <p:nvPr/>
          </p:nvSpPr>
          <p:spPr>
            <a:xfrm flipH="1">
              <a:off x="3200400" y="5257800"/>
              <a:ext cx="409590" cy="486077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News Gothic MT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How DNA Fingerprinting </a:t>
            </a:r>
            <a:r>
              <a:rPr lang="en-US" dirty="0"/>
              <a:t>W</a:t>
            </a:r>
            <a:r>
              <a:rPr lang="en-US" sz="4000" dirty="0"/>
              <a:t>orks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“match” means that the two DNA fingerprints have the same pattern</a:t>
            </a:r>
            <a:endParaRPr lang="en-US" dirty="0"/>
          </a:p>
          <a:p>
            <a:pPr lvl="1"/>
            <a:r>
              <a:rPr lang="en-US" dirty="0"/>
              <a:t>It is matching 13 regions in the DNA (called </a:t>
            </a:r>
            <a:r>
              <a:rPr lang="en-US" i="1" dirty="0"/>
              <a:t>loci</a:t>
            </a:r>
            <a:r>
              <a:rPr lang="en-US" dirty="0"/>
              <a:t>)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How reliable is DNA fingerprinting?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>
                <a:solidFill>
                  <a:prstClr val="white"/>
                </a:solidFill>
                <a:latin typeface="News Gothic MT"/>
              </a:rPr>
            </a:fld>
            <a:endParaRPr lang="en-US">
              <a:solidFill>
                <a:prstClr val="white"/>
              </a:solidFill>
              <a:latin typeface="News Gothic M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l="16631" t="21063" r="17017" b="34153"/>
          <a:stretch>
            <a:fillRect/>
          </a:stretch>
        </p:blipFill>
        <p:spPr>
          <a:xfrm>
            <a:off x="2432524" y="3175074"/>
            <a:ext cx="4135423" cy="20933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Reliable Is DNA Fingerprinting?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85800" lvl="2" indent="0">
              <a:buNone/>
            </a:pPr>
            <a:endParaRPr lang="en-US" dirty="0"/>
          </a:p>
          <a:p>
            <a:pPr marL="685800" lvl="2" indent="0">
              <a:buNone/>
            </a:pPr>
            <a:endParaRPr lang="en-US" dirty="0"/>
          </a:p>
          <a:p>
            <a:pPr marL="685800" lvl="2" indent="0">
              <a:buNone/>
            </a:pPr>
            <a:endParaRPr lang="en-US" dirty="0"/>
          </a:p>
          <a:p>
            <a:pPr marL="685800" lvl="2" indent="0">
              <a:buNone/>
            </a:pPr>
            <a:endParaRPr lang="en-US" dirty="0"/>
          </a:p>
          <a:p>
            <a:pPr lvl="2"/>
            <a:r>
              <a:rPr lang="en-US" dirty="0"/>
              <a:t>P(2 different people accidentally match one locus) </a:t>
            </a:r>
            <a:endParaRPr lang="en-US" dirty="0"/>
          </a:p>
          <a:p>
            <a:pPr marL="685800" lvl="2" indent="0">
              <a:buNone/>
            </a:pPr>
            <a:r>
              <a:rPr lang="en-US" dirty="0"/>
              <a:t>    = 0.10 = 10%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>
                <a:solidFill>
                  <a:prstClr val="white"/>
                </a:solidFill>
                <a:latin typeface="News Gothic MT"/>
              </a:rPr>
            </a:fld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Reliable Is DNA Fingerprinting?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13 loci are believed to be </a:t>
            </a:r>
            <a:r>
              <a:rPr lang="en-US" b="1" i="1" dirty="0"/>
              <a:t>independent</a:t>
            </a:r>
            <a:r>
              <a:rPr lang="en-US" dirty="0"/>
              <a:t> of each other</a:t>
            </a:r>
            <a:endParaRPr lang="en-US" dirty="0"/>
          </a:p>
          <a:p>
            <a:r>
              <a:rPr lang="en-US" dirty="0"/>
              <a:t>Probability of all 13 loci matching in two </a:t>
            </a:r>
            <a:r>
              <a:rPr lang="en-US" i="1" dirty="0"/>
              <a:t>unrelated</a:t>
            </a:r>
            <a:r>
              <a:rPr lang="en-US" dirty="0"/>
              <a:t> people</a:t>
            </a:r>
            <a:endParaRPr lang="en-US" dirty="0"/>
          </a:p>
          <a:p>
            <a:pPr lvl="1"/>
            <a:r>
              <a:rPr lang="en-US" dirty="0"/>
              <a:t>P(2 different people accidentally match 13 loci) </a:t>
            </a:r>
            <a:br>
              <a:rPr lang="en-US" dirty="0"/>
            </a:br>
            <a:r>
              <a:rPr lang="en-US" dirty="0"/>
              <a:t>     = (0.10)</a:t>
            </a:r>
            <a:r>
              <a:rPr lang="en-US" baseline="30000" dirty="0"/>
              <a:t>13 </a:t>
            </a:r>
            <a:r>
              <a:rPr lang="en-US" dirty="0"/>
              <a:t>= 1 in 10 trillion</a:t>
            </a:r>
            <a:endParaRPr lang="en-US" dirty="0"/>
          </a:p>
          <a:p>
            <a:r>
              <a:rPr lang="en-US" dirty="0"/>
              <a:t>This is a tiny probability of an accidental match between 2 unrelated people</a:t>
            </a:r>
            <a:endParaRPr lang="en-US" dirty="0"/>
          </a:p>
          <a:p>
            <a:pPr lvl="1"/>
            <a:r>
              <a:rPr lang="en-US" dirty="0"/>
              <a:t>An accidental match is called a </a:t>
            </a:r>
            <a:r>
              <a:rPr lang="en-US" b="1" i="1" dirty="0"/>
              <a:t>false positive</a:t>
            </a: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>
                <a:solidFill>
                  <a:prstClr val="white"/>
                </a:solidFill>
                <a:latin typeface="News Gothic MT"/>
              </a:rPr>
            </a:fld>
            <a:endParaRPr lang="en-US">
              <a:solidFill>
                <a:prstClr val="white"/>
              </a:solidFill>
              <a:latin typeface="News Gothic MT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5998992" y="3102731"/>
            <a:ext cx="2641600" cy="429268"/>
          </a:xfrm>
          <a:prstGeom prst="wedgeRoundRectCallout">
            <a:avLst>
              <a:gd name="adj1" fmla="val -61245"/>
              <a:gd name="adj2" fmla="val 19326"/>
              <a:gd name="adj3" fmla="val 16667"/>
            </a:avLst>
          </a:prstGeom>
          <a:solidFill>
            <a:schemeClr val="bg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prstClr val="black"/>
                </a:solidFill>
                <a:latin typeface="News Gothic MT"/>
              </a:rPr>
              <a:t>Accidental match</a:t>
            </a:r>
            <a:endParaRPr lang="en-US" dirty="0">
              <a:solidFill>
                <a:prstClr val="black"/>
              </a:solidFill>
              <a:latin typeface="News Gothic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But…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 the birthday problem</a:t>
            </a:r>
            <a:endParaRPr lang="en-US" dirty="0"/>
          </a:p>
          <a:p>
            <a:pPr lvl="1"/>
            <a:r>
              <a:rPr lang="en-US" dirty="0"/>
              <a:t>If the number of people is large, the probability of a match </a:t>
            </a:r>
            <a:r>
              <a:rPr lang="en-US"/>
              <a:t>between two </a:t>
            </a:r>
            <a:r>
              <a:rPr lang="en-US" dirty="0"/>
              <a:t>different people is high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>
                <a:solidFill>
                  <a:prstClr val="white"/>
                </a:solidFill>
                <a:latin typeface="News Gothic MT"/>
              </a:rPr>
            </a:fld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86735" y="2960314"/>
          <a:ext cx="5966443" cy="30573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556385"/>
                <a:gridCol w="1652711"/>
                <a:gridCol w="2757347"/>
              </a:tblGrid>
              <a:tr h="509550">
                <a:tc>
                  <a:txBody>
                    <a:bodyPr/>
                    <a:lstStyle/>
                    <a:p>
                      <a:r>
                        <a:rPr lang="en-US" b="1" dirty="0"/>
                        <a:t>#</a:t>
                      </a:r>
                      <a:r>
                        <a:rPr lang="en-US" b="1" baseline="0" dirty="0"/>
                        <a:t> of people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baseline="0" dirty="0"/>
                        <a:t>P(no match)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dirty="0"/>
                        <a:t>P(match)</a:t>
                      </a:r>
                      <a:endParaRPr lang="en-US" b="1" dirty="0"/>
                    </a:p>
                  </a:txBody>
                  <a:tcPr/>
                </a:tc>
              </a:tr>
              <a:tr h="509550">
                <a:tc>
                  <a:txBody>
                    <a:bodyPr/>
                    <a:lstStyle/>
                    <a:p>
                      <a:r>
                        <a:rPr lang="en-US" dirty="0"/>
                        <a:t>     100,000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99.95%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0.05%</a:t>
                      </a:r>
                      <a:endParaRPr lang="en-US" baseline="30000" dirty="0"/>
                    </a:p>
                  </a:txBody>
                  <a:tcPr/>
                </a:tc>
              </a:tr>
              <a:tr h="509550">
                <a:tc>
                  <a:txBody>
                    <a:bodyPr/>
                    <a:lstStyle/>
                    <a:p>
                      <a:r>
                        <a:rPr lang="en-US" dirty="0"/>
                        <a:t>     500,000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98.76%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1.24%</a:t>
                      </a:r>
                      <a:endParaRPr lang="en-US" baseline="0" dirty="0"/>
                    </a:p>
                  </a:txBody>
                  <a:tcPr/>
                </a:tc>
              </a:tr>
              <a:tr h="509550">
                <a:tc>
                  <a:txBody>
                    <a:bodyPr/>
                    <a:lstStyle/>
                    <a:p>
                      <a:r>
                        <a:rPr lang="en-US" dirty="0"/>
                        <a:t>  1,000,000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95.15%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4.85%</a:t>
                      </a:r>
                      <a:endParaRPr lang="en-US" baseline="0" dirty="0"/>
                    </a:p>
                  </a:txBody>
                  <a:tcPr/>
                </a:tc>
              </a:tr>
              <a:tr h="509550">
                <a:tc>
                  <a:txBody>
                    <a:bodyPr/>
                    <a:lstStyle/>
                    <a:p>
                      <a:r>
                        <a:rPr lang="en-US" dirty="0"/>
                        <a:t>  5,000,000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28.84%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71.16%</a:t>
                      </a:r>
                      <a:endParaRPr lang="en-US" baseline="0" dirty="0"/>
                    </a:p>
                  </a:txBody>
                  <a:tcPr/>
                </a:tc>
              </a:tr>
              <a:tr h="509550">
                <a:tc>
                  <a:txBody>
                    <a:bodyPr/>
                    <a:lstStyle/>
                    <a:p>
                      <a:r>
                        <a:rPr lang="en-US" dirty="0"/>
                        <a:t>10,000,000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0.69%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99.31%</a:t>
                      </a:r>
                      <a:endParaRPr lang="en-US" baseline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Rounded Rectangular Callout 6"/>
          <p:cNvSpPr/>
          <p:nvPr/>
        </p:nvSpPr>
        <p:spPr>
          <a:xfrm>
            <a:off x="6365132" y="4374694"/>
            <a:ext cx="2492748" cy="1352177"/>
          </a:xfrm>
          <a:prstGeom prst="wedgeRoundRectCallout">
            <a:avLst>
              <a:gd name="adj1" fmla="val -84850"/>
              <a:gd name="adj2" fmla="val 49904"/>
              <a:gd name="adj3" fmla="val 16667"/>
            </a:avLst>
          </a:prstGeom>
          <a:solidFill>
            <a:schemeClr val="bg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prstClr val="black"/>
                </a:solidFill>
                <a:latin typeface="News Gothic MT"/>
              </a:rPr>
              <a:t>In the US, the FBI DNA database contains about 10 million entries</a:t>
            </a:r>
            <a:endParaRPr lang="en-US" dirty="0">
              <a:solidFill>
                <a:prstClr val="black"/>
              </a:solidFill>
              <a:latin typeface="News Gothic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393337"/>
            <a:ext cx="8042276" cy="1336956"/>
          </a:xfrm>
        </p:spPr>
        <p:txBody>
          <a:bodyPr/>
          <a:lstStyle/>
          <a:p>
            <a:r>
              <a:rPr lang="en-US" sz="3600" dirty="0"/>
              <a:t>Cold Hit on DNA Fingerprint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920161"/>
            <a:ext cx="8825948" cy="4343400"/>
          </a:xfrm>
        </p:spPr>
        <p:txBody>
          <a:bodyPr>
            <a:normAutofit/>
          </a:bodyPr>
          <a:lstStyle/>
          <a:p>
            <a:r>
              <a:rPr lang="en-US" sz="2000" dirty="0"/>
              <a:t>For a particular DNA sample, check if there is a DNA sample in the database matching it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     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>
                <a:solidFill>
                  <a:prstClr val="white"/>
                </a:solidFill>
                <a:latin typeface="News Gothic MT"/>
              </a:rPr>
            </a:fld>
            <a:endParaRPr lang="en-US">
              <a:solidFill>
                <a:prstClr val="white"/>
              </a:solidFill>
              <a:latin typeface="News Gothic M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549275" y="2237604"/>
          <a:ext cx="6176445" cy="3218172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14243"/>
                <a:gridCol w="2179196"/>
                <a:gridCol w="2383006"/>
              </a:tblGrid>
              <a:tr h="539753">
                <a:tc>
                  <a:txBody>
                    <a:bodyPr/>
                    <a:lstStyle/>
                    <a:p>
                      <a:r>
                        <a:rPr lang="en-US" b="1" dirty="0"/>
                        <a:t>Size of DNA database</a:t>
                      </a:r>
                      <a:endParaRPr lang="en-US" b="1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dirty="0"/>
                        <a:t>P(the</a:t>
                      </a:r>
                      <a:r>
                        <a:rPr lang="en-US" b="1" baseline="0" dirty="0"/>
                        <a:t> cold hit was an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accidental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match</a:t>
                      </a:r>
                      <a:r>
                        <a:rPr lang="en-US" b="1" dirty="0"/>
                        <a:t>)</a:t>
                      </a:r>
                      <a:endParaRPr lang="en-US" b="1" dirty="0"/>
                    </a:p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i="1" dirty="0"/>
                        <a:t>13 loci </a:t>
                      </a:r>
                      <a:endParaRPr lang="en-US" b="1" i="1" dirty="0"/>
                    </a:p>
                  </a:txBody>
                  <a:tcPr/>
                </a:tc>
                <a:tc hMerge="1">
                  <a:tcPr/>
                </a:tc>
              </a:tr>
              <a:tr h="429682">
                <a:tc>
                  <a:txBody>
                    <a:bodyPr/>
                    <a:lstStyle/>
                    <a:p>
                      <a:r>
                        <a:rPr lang="en-US" dirty="0"/>
                        <a:t>100,000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in 100 million</a:t>
                      </a:r>
                      <a:endParaRPr lang="da-DK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429682">
                <a:tc>
                  <a:txBody>
                    <a:bodyPr/>
                    <a:lstStyle/>
                    <a:p>
                      <a:r>
                        <a:rPr lang="en-US" dirty="0"/>
                        <a:t>500,000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in 20 million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9682">
                <a:tc>
                  <a:txBody>
                    <a:bodyPr/>
                    <a:lstStyle/>
                    <a:p>
                      <a:r>
                        <a:rPr lang="en-US" dirty="0"/>
                        <a:t>1,000,000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in 10 million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9682">
                <a:tc>
                  <a:txBody>
                    <a:bodyPr/>
                    <a:lstStyle/>
                    <a:p>
                      <a:r>
                        <a:rPr lang="en-US" dirty="0"/>
                        <a:t>5,000,000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in 2 million</a:t>
                      </a:r>
                      <a:endParaRPr lang="da-DK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9682">
                <a:tc>
                  <a:txBody>
                    <a:bodyPr/>
                    <a:lstStyle/>
                    <a:p>
                      <a:r>
                        <a:rPr lang="en-US" dirty="0"/>
                        <a:t>10,000,000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in 1</a:t>
                      </a:r>
                      <a:r>
                        <a:rPr lang="da-DK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million</a:t>
                      </a:r>
                      <a:endParaRPr lang="da-DK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29682">
                <a:tc>
                  <a:txBody>
                    <a:bodyPr/>
                    <a:lstStyle/>
                    <a:p>
                      <a:r>
                        <a:rPr lang="en-US" dirty="0"/>
                        <a:t>100,000,000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in 100,000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Rounded Rectangular Callout 10"/>
          <p:cNvSpPr/>
          <p:nvPr/>
        </p:nvSpPr>
        <p:spPr>
          <a:xfrm>
            <a:off x="6925800" y="3277894"/>
            <a:ext cx="2088860" cy="1661147"/>
          </a:xfrm>
          <a:prstGeom prst="wedgeRoundRectCallout">
            <a:avLst>
              <a:gd name="adj1" fmla="val -112554"/>
              <a:gd name="adj2" fmla="val 44230"/>
              <a:gd name="adj3" fmla="val 16667"/>
            </a:avLst>
          </a:prstGeom>
          <a:solidFill>
            <a:schemeClr val="bg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prstClr val="black"/>
                </a:solidFill>
                <a:latin typeface="News Gothic MT"/>
              </a:rPr>
              <a:t>In the past, only 8 loci were used.  The reliability was not so good!</a:t>
            </a:r>
            <a:endParaRPr lang="en-US" dirty="0">
              <a:solidFill>
                <a:prstClr val="black"/>
              </a:solidFill>
              <a:latin typeface="News Gothic MT"/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4487950" y="2448262"/>
          <a:ext cx="1897769" cy="317339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97769"/>
              </a:tblGrid>
              <a:tr h="382939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i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8 </a:t>
                      </a:r>
                      <a:r>
                        <a:rPr lang="da-DK" sz="1800" i="1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loci</a:t>
                      </a:r>
                      <a:endParaRPr lang="da-DK" sz="1800" i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9862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in 1,000</a:t>
                      </a:r>
                      <a:endParaRPr lang="da-DK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9862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/>
                        <a:t>1 in 200</a:t>
                      </a:r>
                      <a:endParaRPr lang="en-US" baseline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9862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/>
                        <a:t>1 in 100</a:t>
                      </a:r>
                      <a:endParaRPr lang="en-US" baseline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49862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in 20.5</a:t>
                      </a:r>
                      <a:endParaRPr lang="da-DK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49862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in 10.5</a:t>
                      </a:r>
                      <a:endParaRPr lang="da-DK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41142"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a-DK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 in 1.58 = 6</a:t>
                      </a:r>
                      <a:r>
                        <a:rPr lang="da-DK" sz="1800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 10</a:t>
                      </a:r>
                      <a:endParaRPr lang="da-DK" sz="18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3" name="Rounded Rectangular Callout 12"/>
          <p:cNvSpPr/>
          <p:nvPr/>
        </p:nvSpPr>
        <p:spPr>
          <a:xfrm>
            <a:off x="6180428" y="1468313"/>
            <a:ext cx="2933479" cy="755942"/>
          </a:xfrm>
          <a:prstGeom prst="wedgeRoundRectCallout">
            <a:avLst>
              <a:gd name="adj1" fmla="val -53853"/>
              <a:gd name="adj2" fmla="val 73367"/>
              <a:gd name="adj3" fmla="val 16667"/>
            </a:avLst>
          </a:prstGeom>
          <a:solidFill>
            <a:schemeClr val="bg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olidFill>
                  <a:prstClr val="black"/>
                </a:solidFill>
                <a:latin typeface="News Gothic MT"/>
              </a:rPr>
              <a:t>From two different people </a:t>
            </a:r>
            <a:endParaRPr lang="en-US" dirty="0">
              <a:solidFill>
                <a:prstClr val="black"/>
              </a:solidFill>
              <a:latin typeface="News Gothic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DNA Fingerprint Summary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DNA fingerprinting has a low probability of accidental matching (false positive)</a:t>
            </a:r>
            <a:endParaRPr lang="en-US" dirty="0"/>
          </a:p>
          <a:p>
            <a:pPr lvl="1"/>
            <a:r>
              <a:rPr lang="en-US" dirty="0"/>
              <a:t>1 in 10 trillion</a:t>
            </a:r>
            <a:endParaRPr lang="en-US" dirty="0"/>
          </a:p>
          <a:p>
            <a:r>
              <a:rPr lang="en-US" dirty="0"/>
              <a:t>For large databases, </a:t>
            </a:r>
            <a:endParaRPr lang="en-US" dirty="0"/>
          </a:p>
          <a:p>
            <a:pPr lvl="1"/>
            <a:r>
              <a:rPr lang="en-US" dirty="0"/>
              <a:t>Significant probability that at least 2 different people will match</a:t>
            </a:r>
            <a:endParaRPr lang="en-US" dirty="0"/>
          </a:p>
          <a:p>
            <a:r>
              <a:rPr lang="en-US" dirty="0"/>
              <a:t>Note: In cases where </a:t>
            </a:r>
            <a:r>
              <a:rPr lang="en-US" b="1" dirty="0"/>
              <a:t>other</a:t>
            </a:r>
            <a:r>
              <a:rPr lang="en-US" dirty="0"/>
              <a:t> evidence is used to find the suspect, then DNA fingerprint is very reliable</a:t>
            </a:r>
            <a:endParaRPr lang="en-US" dirty="0"/>
          </a:p>
          <a:p>
            <a:pPr marL="349250" lvl="1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>
                <a:solidFill>
                  <a:prstClr val="white"/>
                </a:solidFill>
                <a:latin typeface="News Gothic MT"/>
              </a:rPr>
            </a:fld>
            <a:endParaRPr lang="en-US">
              <a:solidFill>
                <a:prstClr val="white"/>
              </a:solidFill>
              <a:latin typeface="News Gothic M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Engine 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probability of multiple engine failure in an airplane?</a:t>
            </a:r>
            <a:endParaRPr lang="en-US" dirty="0"/>
          </a:p>
          <a:p>
            <a:pPr lvl="1"/>
            <a:r>
              <a:rPr lang="en-US" dirty="0"/>
              <a:t>(Most airplanes are designed so that they can remain in flight with just one engine)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6732" y="3288077"/>
            <a:ext cx="3806130" cy="25310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667" y="3288077"/>
            <a:ext cx="4248839" cy="2655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Engine Failure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a jet engine, probability of failure in one flight-hour</a:t>
            </a:r>
            <a:endParaRPr lang="en-US" dirty="0"/>
          </a:p>
          <a:p>
            <a:pPr lvl="1"/>
            <a:r>
              <a:rPr lang="en-US" dirty="0"/>
              <a:t>P(failure) = 1/14000 = 0.0071%</a:t>
            </a:r>
            <a:endParaRPr lang="en-US" dirty="0"/>
          </a:p>
          <a:p>
            <a:pPr lvl="1"/>
            <a:r>
              <a:rPr lang="en-US" dirty="0"/>
              <a:t>P(okay) = 1 – 0.000071 = 99.9929%</a:t>
            </a:r>
            <a:endParaRPr lang="en-US" dirty="0"/>
          </a:p>
          <a:p>
            <a:r>
              <a:rPr lang="en-US" dirty="0"/>
              <a:t>Single engine aircraft (per 1 flight-hour)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701027" y="4104539"/>
          <a:ext cx="4029755" cy="152153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733553"/>
                <a:gridCol w="2296202"/>
              </a:tblGrid>
              <a:tr h="507178">
                <a:tc>
                  <a:txBody>
                    <a:bodyPr/>
                    <a:lstStyle/>
                    <a:p>
                      <a:r>
                        <a:rPr lang="en-US" dirty="0"/>
                        <a:t>Event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Probability</a:t>
                      </a:r>
                      <a:endParaRPr lang="en-US" b="1" dirty="0"/>
                    </a:p>
                  </a:txBody>
                  <a:tcPr/>
                </a:tc>
              </a:tr>
              <a:tr h="507178">
                <a:tc>
                  <a:txBody>
                    <a:bodyPr/>
                    <a:lstStyle/>
                    <a:p>
                      <a:r>
                        <a:rPr lang="en-US" dirty="0"/>
                        <a:t>Engine</a:t>
                      </a:r>
                      <a:r>
                        <a:rPr lang="en-US" baseline="0" dirty="0"/>
                        <a:t> fails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  0.0071%</a:t>
                      </a:r>
                      <a:endParaRPr lang="en-US" dirty="0"/>
                    </a:p>
                  </a:txBody>
                  <a:tcPr/>
                </a:tc>
              </a:tr>
              <a:tr h="507178">
                <a:tc>
                  <a:txBody>
                    <a:bodyPr/>
                    <a:lstStyle/>
                    <a:p>
                      <a:r>
                        <a:rPr lang="en-US" dirty="0"/>
                        <a:t>Engine</a:t>
                      </a:r>
                      <a:r>
                        <a:rPr lang="en-US" baseline="0" dirty="0"/>
                        <a:t> okay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99.9929%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"/>
          <a:srcRect l="4175" t="9887" r="8207" b="17461"/>
          <a:stretch>
            <a:fillRect/>
          </a:stretch>
        </p:blipFill>
        <p:spPr>
          <a:xfrm>
            <a:off x="5838636" y="4104539"/>
            <a:ext cx="3031595" cy="1522705"/>
          </a:xfrm>
          <a:prstGeom prst="rect">
            <a:avLst/>
          </a:prstGeom>
        </p:spPr>
      </p:pic>
      <p:sp>
        <p:nvSpPr>
          <p:cNvPr id="8" name="Cloud Callout 7"/>
          <p:cNvSpPr/>
          <p:nvPr/>
        </p:nvSpPr>
        <p:spPr>
          <a:xfrm>
            <a:off x="4259560" y="4265058"/>
            <a:ext cx="1414611" cy="1160699"/>
          </a:xfrm>
          <a:prstGeom prst="cloudCallout">
            <a:avLst>
              <a:gd name="adj1" fmla="val -76066"/>
              <a:gd name="adj2" fmla="val -251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 in 14000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An experiment (e.g., a game) with a random outcome</a:t>
            </a:r>
            <a:endParaRPr lang="en-US" sz="2800" dirty="0"/>
          </a:p>
          <a:p>
            <a:pPr lvl="1"/>
            <a:r>
              <a:rPr lang="en-US" sz="2400" dirty="0"/>
              <a:t>Experiment can be </a:t>
            </a:r>
            <a:r>
              <a:rPr lang="en-US" sz="2400" b="1" dirty="0"/>
              <a:t>repeated</a:t>
            </a:r>
            <a:r>
              <a:rPr lang="en-US" sz="2400" dirty="0"/>
              <a:t> many times</a:t>
            </a:r>
            <a:endParaRPr lang="en-US" sz="2400" dirty="0"/>
          </a:p>
          <a:p>
            <a:pPr lvl="1"/>
            <a:r>
              <a:rPr lang="en-US" sz="2400" dirty="0"/>
              <a:t>Each repetition is called a </a:t>
            </a:r>
            <a:r>
              <a:rPr lang="en-US" sz="2400" i="1" dirty="0">
                <a:solidFill>
                  <a:srgbClr val="FF0000"/>
                </a:solidFill>
              </a:rPr>
              <a:t>trial</a:t>
            </a:r>
            <a:endParaRPr lang="en-US" sz="2400" dirty="0">
              <a:solidFill>
                <a:srgbClr val="FF0000"/>
              </a:solidFill>
            </a:endParaRPr>
          </a:p>
          <a:p>
            <a:pPr lvl="1"/>
            <a:endParaRPr lang="en-US" sz="2400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-64934" y="3449652"/>
            <a:ext cx="2494230" cy="2266636"/>
            <a:chOff x="248970" y="3408708"/>
            <a:chExt cx="2494230" cy="226663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2569" b="100000" l="2809" r="94944">
                          <a14:foregroundMark x1="81140" y1="22292" x2="81140" y2="222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9275" y="3961869"/>
              <a:ext cx="1482632" cy="1713475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48970" y="3408708"/>
              <a:ext cx="249423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9250" lvl="1" indent="0">
                <a:buNone/>
              </a:pPr>
              <a:r>
                <a:rPr lang="en-US" sz="2400" u="sng" dirty="0"/>
                <a:t>flip a coin</a:t>
              </a:r>
              <a:endParaRPr lang="en-US" sz="2400" u="sng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842448" y="3407363"/>
            <a:ext cx="2584311" cy="2343243"/>
            <a:chOff x="2079343" y="3407363"/>
            <a:chExt cx="2347416" cy="234324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/>
            <a:srcRect l="12653" t="16406" r="5851" b="26309"/>
            <a:stretch>
              <a:fillRect/>
            </a:stretch>
          </p:blipFill>
          <p:spPr>
            <a:xfrm>
              <a:off x="2453635" y="3930890"/>
              <a:ext cx="1777445" cy="1819716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2079343" y="3407363"/>
              <a:ext cx="23474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2400" u="sng" dirty="0"/>
                <a:t>roll a dice</a:t>
              </a:r>
              <a:endParaRPr lang="en-US" sz="2400" u="sng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4038517" y="3432481"/>
            <a:ext cx="2497622" cy="2331119"/>
            <a:chOff x="4038517" y="3432481"/>
            <a:chExt cx="2497622" cy="233111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50663" y="3970486"/>
              <a:ext cx="1768010" cy="1793114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038517" y="3432481"/>
              <a:ext cx="249762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buClr>
                  <a:srgbClr val="2C7C9F">
                    <a:lumMod val="75000"/>
                  </a:srgbClr>
                </a:buClr>
              </a:pPr>
              <a:r>
                <a:rPr lang="en-US" sz="2400" u="sng" dirty="0">
                  <a:solidFill>
                    <a:prstClr val="black"/>
                  </a:solidFill>
                </a:rPr>
                <a:t>draw a card</a:t>
              </a:r>
              <a:endParaRPr lang="en-US" sz="2400" u="sng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92816" y="3439081"/>
            <a:ext cx="2546543" cy="2209066"/>
            <a:chOff x="6292816" y="3439081"/>
            <a:chExt cx="2546543" cy="220906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9067" y="4009807"/>
              <a:ext cx="2184454" cy="1638340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6292816" y="3439081"/>
              <a:ext cx="254654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buClr>
                  <a:srgbClr val="2C7C9F">
                    <a:lumMod val="75000"/>
                  </a:srgbClr>
                </a:buClr>
              </a:pPr>
              <a:r>
                <a:rPr lang="en-US" sz="2400" u="sng" dirty="0"/>
                <a:t>spin a wheel</a:t>
              </a:r>
              <a:endParaRPr lang="en-US" sz="2400" u="sng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Twin-Engine Airplane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the two engines operate independently</a:t>
            </a:r>
            <a:endParaRPr lang="en-US" dirty="0"/>
          </a:p>
          <a:p>
            <a:pPr lvl="1"/>
            <a:r>
              <a:rPr lang="en-US" dirty="0"/>
              <a:t>So, the events of an engine failing are independent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50657" y="2585920"/>
          <a:ext cx="6547329" cy="244340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84207"/>
                <a:gridCol w="1888131"/>
                <a:gridCol w="1774991"/>
              </a:tblGrid>
              <a:tr h="428003">
                <a:tc>
                  <a:txBody>
                    <a:bodyPr/>
                    <a:lstStyle/>
                    <a:p>
                      <a:r>
                        <a:rPr lang="en-US" dirty="0"/>
                        <a:t>Event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dirty="0"/>
                        <a:t>Formula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Probability</a:t>
                      </a:r>
                      <a:endParaRPr lang="en-US" b="1" dirty="0"/>
                    </a:p>
                  </a:txBody>
                  <a:tcPr/>
                </a:tc>
              </a:tr>
              <a:tr h="428003">
                <a:tc>
                  <a:txBody>
                    <a:bodyPr/>
                    <a:lstStyle/>
                    <a:p>
                      <a:r>
                        <a:rPr lang="en-US" dirty="0"/>
                        <a:t>Both engines</a:t>
                      </a:r>
                      <a:r>
                        <a:rPr lang="en-US" baseline="0" dirty="0"/>
                        <a:t> fail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p * p</a:t>
                      </a:r>
                      <a:endParaRPr lang="en-US" baseline="30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  0.0000005%</a:t>
                      </a:r>
                      <a:endParaRPr lang="en-US" dirty="0"/>
                    </a:p>
                  </a:txBody>
                  <a:tcPr/>
                </a:tc>
              </a:tr>
              <a:tr h="77786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80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baseline="30000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815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/>
                    </a:p>
                  </a:txBody>
                  <a:tcPr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/>
                    </a:p>
                  </a:txBody>
                  <a:tcPr>
                    <a:lnB w="12700" cmpd="sng"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20" name="Rounded Rectangular Callout 19"/>
          <p:cNvSpPr/>
          <p:nvPr/>
        </p:nvSpPr>
        <p:spPr>
          <a:xfrm>
            <a:off x="3224403" y="5436164"/>
            <a:ext cx="1758944" cy="959706"/>
          </a:xfrm>
          <a:prstGeom prst="wedgeRoundRectCallout">
            <a:avLst>
              <a:gd name="adj1" fmla="val -30262"/>
              <a:gd name="adj2" fmla="val -91020"/>
              <a:gd name="adj3" fmla="val 16667"/>
            </a:avLst>
          </a:prstGeom>
          <a:solidFill>
            <a:schemeClr val="bg2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/>
              <a:t>2 ways for 1 engine to fail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3264431" y="5010210"/>
            <a:ext cx="4246462" cy="1542309"/>
            <a:chOff x="3996099" y="4419600"/>
            <a:chExt cx="4213712" cy="1902255"/>
          </a:xfrm>
        </p:grpSpPr>
        <p:sp>
          <p:nvSpPr>
            <p:cNvPr id="21" name="Rounded Rectangular Callout 20"/>
            <p:cNvSpPr/>
            <p:nvPr/>
          </p:nvSpPr>
          <p:spPr>
            <a:xfrm>
              <a:off x="5500230" y="5340506"/>
              <a:ext cx="2709581" cy="981349"/>
            </a:xfrm>
            <a:prstGeom prst="wedgeRoundRectCallout">
              <a:avLst>
                <a:gd name="adj1" fmla="val -70179"/>
                <a:gd name="adj2" fmla="val -125790"/>
                <a:gd name="adj3" fmla="val 16667"/>
              </a:avLst>
            </a:prstGeom>
            <a:solidFill>
              <a:schemeClr val="bg2"/>
            </a:solidFill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lvl="2" defTabSz="914400">
                <a:defRPr/>
              </a:pPr>
              <a:r>
                <a:rPr lang="en-US" dirty="0"/>
                <a:t>P(1</a:t>
              </a:r>
              <a:r>
                <a:rPr lang="en-US" baseline="30000" dirty="0"/>
                <a:t>st</a:t>
              </a:r>
              <a:r>
                <a:rPr lang="en-US" dirty="0"/>
                <a:t> fails, 2</a:t>
              </a:r>
              <a:r>
                <a:rPr lang="en-US" baseline="30000" dirty="0"/>
                <a:t>nd</a:t>
              </a:r>
              <a:r>
                <a:rPr lang="en-US" dirty="0"/>
                <a:t> okay) = P(1</a:t>
              </a:r>
              <a:r>
                <a:rPr lang="en-US" baseline="30000" dirty="0"/>
                <a:t>st</a:t>
              </a:r>
              <a:r>
                <a:rPr lang="en-US" dirty="0"/>
                <a:t> okay, 2</a:t>
              </a:r>
              <a:r>
                <a:rPr lang="en-US" baseline="30000" dirty="0"/>
                <a:t>nd</a:t>
              </a:r>
              <a:r>
                <a:rPr lang="en-US" dirty="0"/>
                <a:t> fails)</a:t>
              </a:r>
              <a:endParaRPr lang="en-US" dirty="0"/>
            </a:p>
          </p:txBody>
        </p:sp>
        <p:sp>
          <p:nvSpPr>
            <p:cNvPr id="22" name="Left Bracket 21"/>
            <p:cNvSpPr/>
            <p:nvPr/>
          </p:nvSpPr>
          <p:spPr>
            <a:xfrm rot="16200000">
              <a:off x="4547902" y="3867797"/>
              <a:ext cx="64200" cy="1167806"/>
            </a:xfrm>
            <a:prstGeom prst="leftBracket">
              <a:avLst/>
            </a:prstGeom>
            <a:ln w="12700" cmpd="sng"/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5" name="Cloud Callout 24"/>
          <p:cNvSpPr/>
          <p:nvPr/>
        </p:nvSpPr>
        <p:spPr>
          <a:xfrm>
            <a:off x="7406420" y="2671077"/>
            <a:ext cx="1711775" cy="1160699"/>
          </a:xfrm>
          <a:prstGeom prst="cloudCallout">
            <a:avLst>
              <a:gd name="adj1" fmla="val -65461"/>
              <a:gd name="adj2" fmla="val -2511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 in 200 million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659698" y="2702617"/>
          <a:ext cx="6547329" cy="203130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84207"/>
                <a:gridCol w="1888131"/>
                <a:gridCol w="1774991"/>
              </a:tblGrid>
              <a:tr h="352069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80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baseline="30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28003">
                <a:tc>
                  <a:txBody>
                    <a:bodyPr/>
                    <a:lstStyle/>
                    <a:p>
                      <a:r>
                        <a:rPr lang="en-US" dirty="0"/>
                        <a:t>At least one engine works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1 – (p * p)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 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99.9999995%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4280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baseline="30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15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37729" y="2898698"/>
          <a:ext cx="6932291" cy="3952615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549941"/>
                <a:gridCol w="2455089"/>
                <a:gridCol w="1927261"/>
              </a:tblGrid>
              <a:tr h="428003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280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baseline="30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2800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87075">
                <a:tc>
                  <a:txBody>
                    <a:bodyPr/>
                    <a:lstStyle/>
                    <a:p>
                      <a:r>
                        <a:rPr lang="en-US" dirty="0"/>
                        <a:t> Both engine</a:t>
                      </a:r>
                      <a:r>
                        <a:rPr lang="en-US" baseline="0" dirty="0"/>
                        <a:t>s okay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(1 – p) * (1 – p)</a:t>
                      </a:r>
                      <a:endParaRPr lang="en-US" baseline="30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99.9857148%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8153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404890" y="2551583"/>
          <a:ext cx="8713305" cy="2473361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834470"/>
                <a:gridCol w="2484227"/>
                <a:gridCol w="3394608"/>
              </a:tblGrid>
              <a:tr h="341633">
                <a:tc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b="1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634421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baseline="30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6446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730974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baseline="300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26855">
                <a:tc>
                  <a:txBody>
                    <a:bodyPr/>
                    <a:lstStyle/>
                    <a:p>
                      <a:r>
                        <a:rPr lang="en-US" dirty="0"/>
                        <a:t>     Only 1 engine</a:t>
                      </a:r>
                      <a:r>
                        <a:rPr lang="en-US" baseline="0" dirty="0"/>
                        <a:t> fails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2 x p x (1 – p)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0.0142846%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115052"/>
            <a:ext cx="8042276" cy="1336956"/>
          </a:xfrm>
        </p:spPr>
        <p:txBody>
          <a:bodyPr/>
          <a:lstStyle/>
          <a:p>
            <a:r>
              <a:rPr lang="en-US" dirty="0"/>
              <a:t>Four-Engine Airplane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549275" y="1449132"/>
          <a:ext cx="8106129" cy="282153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65936"/>
                <a:gridCol w="3589491"/>
                <a:gridCol w="2650702"/>
              </a:tblGrid>
              <a:tr h="470256">
                <a:tc>
                  <a:txBody>
                    <a:bodyPr/>
                    <a:lstStyle/>
                    <a:p>
                      <a:r>
                        <a:rPr lang="en-US" dirty="0"/>
                        <a:t>Event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Probability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="1" dirty="0"/>
                        <a:t>Odds</a:t>
                      </a:r>
                      <a:endParaRPr lang="en-US" b="1" dirty="0"/>
                    </a:p>
                  </a:txBody>
                  <a:tcPr/>
                </a:tc>
              </a:tr>
              <a:tr h="470256">
                <a:tc>
                  <a:txBody>
                    <a:bodyPr/>
                    <a:lstStyle/>
                    <a:p>
                      <a:r>
                        <a:rPr lang="en-US" dirty="0"/>
                        <a:t>4 engines</a:t>
                      </a:r>
                      <a:r>
                        <a:rPr lang="en-US" baseline="0" dirty="0"/>
                        <a:t> fail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/>
                        <a:t>  0.0000000000000026%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1 in 38.4 quadrillion</a:t>
                      </a:r>
                      <a:endParaRPr lang="en-US" dirty="0"/>
                    </a:p>
                  </a:txBody>
                  <a:tcPr/>
                </a:tc>
              </a:tr>
              <a:tr h="470256">
                <a:tc>
                  <a:txBody>
                    <a:bodyPr/>
                    <a:lstStyle/>
                    <a:p>
                      <a:r>
                        <a:rPr lang="en-US" dirty="0"/>
                        <a:t>3 engines fail</a:t>
                      </a:r>
                      <a:endParaRPr 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/>
                        <a:t>  0.000000000144%</a:t>
                      </a:r>
                      <a:endParaRPr 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1 in 694 billion</a:t>
                      </a:r>
                      <a:endParaRPr lang="en-US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0256">
                <a:tc>
                  <a:txBody>
                    <a:bodyPr/>
                    <a:lstStyle/>
                    <a:p>
                      <a:r>
                        <a:rPr lang="en-US" dirty="0"/>
                        <a:t>2 engines fail</a:t>
                      </a:r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/>
                        <a:t>  0.00000306%</a:t>
                      </a:r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1 in 32.7</a:t>
                      </a:r>
                      <a:r>
                        <a:rPr lang="en-US" baseline="0" dirty="0"/>
                        <a:t> million</a:t>
                      </a:r>
                      <a:endParaRPr lang="en-US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470256">
                <a:tc>
                  <a:txBody>
                    <a:bodyPr/>
                    <a:lstStyle/>
                    <a:p>
                      <a:r>
                        <a:rPr lang="en-US" dirty="0"/>
                        <a:t>1 engine fails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/>
                        <a:t>  0.0286%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dirty="0"/>
                        <a:t>1 in 3500</a:t>
                      </a:r>
                      <a:endParaRPr lang="en-US" dirty="0"/>
                    </a:p>
                  </a:txBody>
                  <a:tcPr/>
                </a:tc>
              </a:tr>
              <a:tr h="470256"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  <a:r>
                        <a:rPr lang="en-US" baseline="0" dirty="0"/>
                        <a:t> engine fails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/>
                        <a:t>99.9714%</a:t>
                      </a:r>
                      <a:endParaRPr lang="en-US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baseline="0" dirty="0"/>
                        <a:t>9997 in 10000</a:t>
                      </a:r>
                      <a:endParaRPr lang="en-US" baseline="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1"/>
          <a:srcRect t="27472" b="33652"/>
          <a:stretch>
            <a:fillRect/>
          </a:stretch>
        </p:blipFill>
        <p:spPr>
          <a:xfrm>
            <a:off x="1795107" y="4558937"/>
            <a:ext cx="5395586" cy="1573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69868"/>
            <a:ext cx="8042276" cy="1336956"/>
          </a:xfrm>
        </p:spPr>
        <p:txBody>
          <a:bodyPr/>
          <a:lstStyle/>
          <a:p>
            <a:r>
              <a:rPr lang="en-US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1795" y="1814412"/>
            <a:ext cx="8042276" cy="4895771"/>
          </a:xfrm>
        </p:spPr>
        <p:txBody>
          <a:bodyPr/>
          <a:lstStyle/>
          <a:p>
            <a:r>
              <a:rPr lang="en-US" dirty="0"/>
              <a:t>Why do most passenger airplanes have at least 2 engines?</a:t>
            </a:r>
            <a:endParaRPr lang="en-US" dirty="0"/>
          </a:p>
          <a:p>
            <a:endParaRPr lang="en-US" dirty="0"/>
          </a:p>
          <a:p>
            <a:pPr marL="0" indent="0">
              <a:lnSpc>
                <a:spcPct val="200000"/>
              </a:lnSpc>
              <a:buNone/>
            </a:pPr>
            <a:endParaRPr lang="en-US" dirty="0"/>
          </a:p>
          <a:p>
            <a:pPr lvl="1"/>
            <a:r>
              <a:rPr lang="en-US" sz="2000" dirty="0"/>
              <a:t>Redundant engines reduce chance of complete failure</a:t>
            </a:r>
            <a:endParaRPr lang="en-US" sz="2000" dirty="0"/>
          </a:p>
          <a:p>
            <a:pPr lvl="2"/>
            <a:r>
              <a:rPr lang="en-US" sz="1800" dirty="0"/>
              <a:t>But also increases probability of at least 1 failure!</a:t>
            </a: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604097" y="2401212"/>
          <a:ext cx="8106129" cy="1341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65936"/>
                <a:gridCol w="3589491"/>
                <a:gridCol w="2650702"/>
              </a:tblGrid>
              <a:tr h="296766">
                <a:tc>
                  <a:txBody>
                    <a:bodyPr/>
                    <a:lstStyle/>
                    <a:p>
                      <a:r>
                        <a:rPr lang="en-US" sz="1600" b="1" dirty="0"/>
                        <a:t>Aircraft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/>
                        <a:t>Probability all engines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fail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1" dirty="0"/>
                        <a:t>Odds</a:t>
                      </a:r>
                      <a:endParaRPr lang="en-US" sz="1600" b="1" dirty="0"/>
                    </a:p>
                  </a:txBody>
                  <a:tcPr/>
                </a:tc>
              </a:tr>
              <a:tr h="296766">
                <a:tc>
                  <a:txBody>
                    <a:bodyPr/>
                    <a:lstStyle/>
                    <a:p>
                      <a:r>
                        <a:rPr lang="en-US" sz="1600" dirty="0"/>
                        <a:t>Single engine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/>
                        <a:t>0.0071%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/>
                        <a:t>1 in 14000</a:t>
                      </a:r>
                      <a:endParaRPr lang="en-US" sz="1600" dirty="0"/>
                    </a:p>
                  </a:txBody>
                  <a:tcPr/>
                </a:tc>
              </a:tr>
              <a:tr h="296766">
                <a:tc>
                  <a:txBody>
                    <a:bodyPr/>
                    <a:lstStyle/>
                    <a:p>
                      <a:r>
                        <a:rPr lang="en-US" sz="1600" dirty="0"/>
                        <a:t>Twin-engine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/>
                        <a:t>0.0000005%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/>
                        <a:t>1 in 200 million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6766">
                <a:tc>
                  <a:txBody>
                    <a:bodyPr/>
                    <a:lstStyle/>
                    <a:p>
                      <a:r>
                        <a:rPr lang="en-US" sz="1600" dirty="0"/>
                        <a:t>Four-engine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aseline="0" dirty="0"/>
                        <a:t>0.0000000000000026%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/>
                        <a:t>1 in 38.4 quadrillion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t="29668" b="23130"/>
          <a:stretch>
            <a:fillRect/>
          </a:stretch>
        </p:blipFill>
        <p:spPr>
          <a:xfrm>
            <a:off x="549275" y="647356"/>
            <a:ext cx="2237079" cy="754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822" t="22662" b="26566"/>
          <a:stretch>
            <a:fillRect/>
          </a:stretch>
        </p:blipFill>
        <p:spPr>
          <a:xfrm>
            <a:off x="6198397" y="566957"/>
            <a:ext cx="2782129" cy="834811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604097" y="4840048"/>
          <a:ext cx="8106129" cy="134112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865936"/>
                <a:gridCol w="3589491"/>
                <a:gridCol w="2650702"/>
              </a:tblGrid>
              <a:tr h="270083">
                <a:tc>
                  <a:txBody>
                    <a:bodyPr/>
                    <a:lstStyle/>
                    <a:p>
                      <a:r>
                        <a:rPr lang="en-US" sz="1600" b="1" dirty="0"/>
                        <a:t>Aircraft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/>
                        <a:t>Probability at</a:t>
                      </a:r>
                      <a:r>
                        <a:rPr lang="en-US" sz="1600" baseline="0" dirty="0"/>
                        <a:t> least 1 engine fails</a:t>
                      </a:r>
                      <a:endParaRPr lang="en-US" sz="16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b="1" dirty="0"/>
                        <a:t>Odds</a:t>
                      </a:r>
                      <a:endParaRPr lang="en-US" sz="1600" b="1" dirty="0"/>
                    </a:p>
                  </a:txBody>
                  <a:tcPr/>
                </a:tc>
              </a:tr>
              <a:tr h="270083">
                <a:tc>
                  <a:txBody>
                    <a:bodyPr/>
                    <a:lstStyle/>
                    <a:p>
                      <a:r>
                        <a:rPr lang="en-US" sz="1600" dirty="0"/>
                        <a:t>Single engine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/>
                        <a:t>0.00714%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/>
                        <a:t>1 in 14000</a:t>
                      </a:r>
                      <a:endParaRPr lang="en-US" sz="1600" dirty="0"/>
                    </a:p>
                  </a:txBody>
                  <a:tcPr/>
                </a:tc>
              </a:tr>
              <a:tr h="270083">
                <a:tc>
                  <a:txBody>
                    <a:bodyPr/>
                    <a:lstStyle/>
                    <a:p>
                      <a:r>
                        <a:rPr lang="en-US" sz="1600" dirty="0"/>
                        <a:t>Twin-engine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/>
                        <a:t>0.01429%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/>
                        <a:t>1 in ~7000</a:t>
                      </a:r>
                      <a:endParaRPr lang="en-US" sz="1600" dirty="0"/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0083">
                <a:tc>
                  <a:txBody>
                    <a:bodyPr/>
                    <a:lstStyle/>
                    <a:p>
                      <a:r>
                        <a:rPr lang="en-US" sz="1600" dirty="0"/>
                        <a:t>Four-engine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/>
                        <a:t>0.02857%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2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600" dirty="0"/>
                        <a:t>1 in ~3500</a:t>
                      </a:r>
                      <a:endParaRPr lang="en-US" sz="160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9520" y="1472985"/>
            <a:ext cx="8753750" cy="4343400"/>
          </a:xfrm>
        </p:spPr>
        <p:txBody>
          <a:bodyPr>
            <a:normAutofit/>
          </a:bodyPr>
          <a:lstStyle/>
          <a:p>
            <a:r>
              <a:rPr lang="en-US" sz="2800" dirty="0"/>
              <a:t>Is the assumption that the </a:t>
            </a:r>
            <a:r>
              <a:rPr lang="en-US" sz="2800" i="1" dirty="0"/>
              <a:t>“engines operate independently” </a:t>
            </a:r>
            <a:r>
              <a:rPr lang="en-US" sz="2800" dirty="0"/>
              <a:t>okay?</a:t>
            </a:r>
            <a:endParaRPr lang="en-US" sz="2800" dirty="0"/>
          </a:p>
          <a:p>
            <a:pPr lvl="1"/>
            <a:r>
              <a:rPr lang="en-US" sz="2400" dirty="0"/>
              <a:t>Why or why not?</a:t>
            </a:r>
            <a:endParaRPr lang="en-US" sz="2400" dirty="0"/>
          </a:p>
          <a:p>
            <a:pPr lvl="1"/>
            <a:r>
              <a:rPr lang="en-US" sz="2400" dirty="0"/>
              <a:t>Any examples?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"/>
          <a:srcRect t="29668" b="23130"/>
          <a:stretch>
            <a:fillRect/>
          </a:stretch>
        </p:blipFill>
        <p:spPr>
          <a:xfrm>
            <a:off x="4427354" y="2526531"/>
            <a:ext cx="4038601" cy="136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072" y="3606231"/>
            <a:ext cx="3198925" cy="213261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569" y="4217079"/>
            <a:ext cx="3857166" cy="213698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Electronic</a:t>
            </a:r>
            <a:r>
              <a:rPr lang="en-US" altLang="zh-CN" dirty="0"/>
              <a:t>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electronic system consists of several components, and the reliability is shown. Find the probability that the entire system works.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69D9-8286-4AEC-AB78-6FB231E27836}" type="datetime1">
              <a:rPr lang="en-US" altLang="zh-CN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924800" y="6324600"/>
            <a:ext cx="914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2 - </a:t>
            </a:r>
            <a:fld id="{BD296656-D3EA-4640-A898-87973B1F1C07}" type="slidenum">
              <a:rPr lang="en-US" altLang="en-US">
                <a:solidFill>
                  <a:schemeClr val="bg1"/>
                </a:solidFill>
              </a:rPr>
            </a:fld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52229" name="Picture 6" descr="02_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847725"/>
            <a:ext cx="7358062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3195257" y="3832385"/>
                <a:ext cx="2675220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))(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= 0.94</a:t>
                </a:r>
                <a:endParaRPr lang="en-US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257" y="3832385"/>
                <a:ext cx="2675220" cy="830997"/>
              </a:xfrm>
              <a:prstGeom prst="rect">
                <a:avLst/>
              </a:prstGeom>
              <a:blipFill rotWithShape="1">
                <a:blip r:embed="rId2"/>
                <a:stretch>
                  <a:fillRect l="-21" t="-325" r="20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346506" y="4915588"/>
                <a:ext cx="222817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95</m:t>
                    </m:r>
                  </m:oMath>
                </a14:m>
                <a:r>
                  <a:rPr lang="en-US" dirty="0"/>
                  <a:t>*0.94*0.9 = 0.8037</a:t>
                </a:r>
                <a:endParaRPr lang="en-US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6506" y="4915588"/>
                <a:ext cx="2228174" cy="553998"/>
              </a:xfrm>
              <a:prstGeom prst="rect">
                <a:avLst/>
              </a:prstGeom>
              <a:blipFill rotWithShape="1">
                <a:blip r:embed="rId3"/>
                <a:stretch>
                  <a:fillRect l="-3" t="-468" r="-1054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1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7924800" y="6324600"/>
            <a:ext cx="9144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chemeClr val="bg1"/>
                </a:solidFill>
              </a:rPr>
              <a:t>2 - </a:t>
            </a:r>
            <a:fld id="{F4D98C65-898E-4285-8201-482D8B540BB3}" type="slidenum">
              <a:rPr lang="en-US" altLang="en-US">
                <a:solidFill>
                  <a:schemeClr val="bg1"/>
                </a:solidFill>
              </a:rPr>
            </a:fld>
            <a:endParaRPr lang="en-US" altLang="en-US">
              <a:solidFill>
                <a:schemeClr val="bg1"/>
              </a:solidFill>
            </a:endParaRPr>
          </a:p>
        </p:txBody>
      </p:sp>
      <p:pic>
        <p:nvPicPr>
          <p:cNvPr id="53253" name="Picture 4" descr="02_1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75" y="1530369"/>
            <a:ext cx="7394575" cy="311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888331" y="4651174"/>
                <a:ext cx="4572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512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331" y="4651174"/>
                <a:ext cx="4572000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0" t="-118" r="10" b="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997868" y="2532915"/>
                <a:ext cx="4572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49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868" y="2532915"/>
                <a:ext cx="457200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3" t="-145" r="3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792535" y="5507831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1-(1-0.49)*(1-0.512) = 0.75112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Autofit/>
          </a:bodyPr>
          <a:lstStyle/>
          <a:p>
            <a:r>
              <a:rPr lang="en-US" dirty="0"/>
              <a:t>Some terminologies and definition of probability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How to computer probabilities</a:t>
            </a:r>
            <a:endParaRPr lang="en-US" dirty="0"/>
          </a:p>
          <a:p>
            <a:endParaRPr lang="en-US" dirty="0"/>
          </a:p>
          <a:p>
            <a:r>
              <a:rPr lang="en-US" dirty="0"/>
              <a:t>Some examples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 (Optional)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Variants of the birthday problem</a:t>
            </a:r>
            <a:endParaRPr lang="en-US" dirty="0"/>
          </a:p>
          <a:p>
            <a:pPr lvl="1"/>
            <a:r>
              <a:rPr lang="en-US" dirty="0">
                <a:hlinkClick r:id="rId1"/>
              </a:rPr>
              <a:t>https://en.wikipedia.org/wiki/Birthday_problem#Other_birthday_problems</a:t>
            </a:r>
            <a:endParaRPr lang="en-US" dirty="0"/>
          </a:p>
          <a:p>
            <a:r>
              <a:rPr lang="en-US" dirty="0"/>
              <a:t>Binomial theorem</a:t>
            </a:r>
            <a:endParaRPr lang="en-US" dirty="0"/>
          </a:p>
          <a:p>
            <a:pPr lvl="1"/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Binomial_theorem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69D9-8286-4AEC-AB78-6FB231E27836}" type="datetime1">
              <a:rPr lang="en-US" altLang="zh-CN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 and Sample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231" y="1446383"/>
            <a:ext cx="9195884" cy="2368798"/>
          </a:xfrm>
        </p:spPr>
        <p:txBody>
          <a:bodyPr>
            <a:normAutofit/>
          </a:bodyPr>
          <a:lstStyle/>
          <a:p>
            <a:r>
              <a:rPr lang="en-US" sz="2800" dirty="0"/>
              <a:t>An </a:t>
            </a:r>
            <a:r>
              <a:rPr lang="en-US" sz="2800" b="1" dirty="0"/>
              <a:t>outcome (sample)</a:t>
            </a:r>
            <a:r>
              <a:rPr lang="en-US" sz="2800" dirty="0"/>
              <a:t> is a possible result of an experiment</a:t>
            </a:r>
            <a:endParaRPr lang="en-US" sz="2800" dirty="0"/>
          </a:p>
          <a:p>
            <a:pPr lvl="1"/>
            <a:r>
              <a:rPr lang="en-US" sz="2400" dirty="0"/>
              <a:t>Outcomes are </a:t>
            </a:r>
            <a:r>
              <a:rPr lang="en-US" sz="2400" i="1" dirty="0"/>
              <a:t>unique</a:t>
            </a:r>
            <a:endParaRPr lang="en-US" sz="2400" i="1" dirty="0"/>
          </a:p>
          <a:p>
            <a:pPr lvl="1"/>
            <a:r>
              <a:rPr lang="en-US" sz="2400" dirty="0"/>
              <a:t>Outcomes are </a:t>
            </a:r>
            <a:r>
              <a:rPr lang="en-US" sz="2400" i="1" dirty="0"/>
              <a:t>mutually exclusive </a:t>
            </a:r>
            <a:r>
              <a:rPr lang="en-US" sz="2400" dirty="0"/>
              <a:t>(not overlapping)</a:t>
            </a:r>
            <a:endParaRPr lang="en-US" sz="2400" dirty="0"/>
          </a:p>
          <a:p>
            <a:pPr marL="469900" indent="-457200"/>
            <a:r>
              <a:rPr lang="en-US" sz="2600" b="1" dirty="0"/>
              <a:t>Sample Space </a:t>
            </a:r>
            <a:r>
              <a:rPr lang="en-US" sz="2600" dirty="0"/>
              <a:t>= the set of all the possible outcomes</a:t>
            </a:r>
            <a:endParaRPr lang="en-US" sz="2600" dirty="0"/>
          </a:p>
          <a:p>
            <a:pPr lvl="1"/>
            <a:endParaRPr lang="en-US" sz="2400" u="sng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-256006" y="4041261"/>
            <a:ext cx="2760364" cy="2416969"/>
            <a:chOff x="248970" y="3604525"/>
            <a:chExt cx="2158201" cy="2416969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2569" b="100000" l="2809" r="94944">
                          <a14:foregroundMark x1="81140" y1="22292" x2="81140" y2="222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49129" y="4308019"/>
              <a:ext cx="1482632" cy="1713475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48970" y="3604525"/>
              <a:ext cx="2158201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9250" lvl="1" indent="0">
                <a:buNone/>
              </a:pPr>
              <a:r>
                <a:rPr lang="en-US" sz="2400" u="sng" dirty="0"/>
                <a:t>flip a coin</a:t>
              </a:r>
              <a:endParaRPr lang="en-US" sz="2400" u="sng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803506" y="4033902"/>
            <a:ext cx="2381403" cy="2374222"/>
            <a:chOff x="4278639" y="3414493"/>
            <a:chExt cx="2381403" cy="2374222"/>
          </a:xfrm>
        </p:grpSpPr>
        <p:sp>
          <p:nvSpPr>
            <p:cNvPr id="14" name="Rectangle 13"/>
            <p:cNvSpPr/>
            <p:nvPr/>
          </p:nvSpPr>
          <p:spPr>
            <a:xfrm>
              <a:off x="4278639" y="3414493"/>
              <a:ext cx="238140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2400" u="sng" dirty="0"/>
                <a:t>roll a dice</a:t>
              </a:r>
              <a:endParaRPr lang="en-US" sz="2400" u="sng" dirty="0"/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3"/>
            <a:srcRect l="12653" t="16406" r="5851" b="26309"/>
            <a:stretch>
              <a:fillRect/>
            </a:stretch>
          </p:blipFill>
          <p:spPr>
            <a:xfrm>
              <a:off x="4652931" y="3968999"/>
              <a:ext cx="1777445" cy="1819716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5998028" y="4186032"/>
            <a:ext cx="31133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Outcomes</a:t>
            </a:r>
            <a:r>
              <a:rPr lang="en-US" sz="2000" dirty="0"/>
              <a:t>:</a:t>
            </a:r>
            <a:endParaRPr lang="en-US" sz="2000" dirty="0"/>
          </a:p>
          <a:p>
            <a:r>
              <a:rPr lang="en-US" sz="2000" dirty="0"/>
              <a:t>1, 2, 3, 4, 5, 6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Sample Space = {1,2,3,4,5,6}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1792695" y="4137954"/>
            <a:ext cx="2474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Outcomes</a:t>
            </a:r>
            <a:r>
              <a:rPr lang="en-US" sz="2000" dirty="0"/>
              <a:t>:</a:t>
            </a:r>
            <a:endParaRPr lang="en-US" sz="2000" dirty="0"/>
          </a:p>
          <a:p>
            <a:r>
              <a:rPr lang="en-US" sz="2000" dirty="0"/>
              <a:t>Heads, Tails</a:t>
            </a:r>
            <a:endParaRPr lang="en-US" sz="2000" dirty="0"/>
          </a:p>
          <a:p>
            <a:r>
              <a:rPr lang="en-US" sz="2000" dirty="0"/>
              <a:t>Sample Space = {H, T</a:t>
            </a:r>
            <a:r>
              <a:rPr lang="en-US" sz="2400" dirty="0"/>
              <a:t>}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571" y="1600201"/>
            <a:ext cx="8672285" cy="4343400"/>
          </a:xfrm>
        </p:spPr>
        <p:txBody>
          <a:bodyPr>
            <a:normAutofit/>
          </a:bodyPr>
          <a:lstStyle/>
          <a:p>
            <a:r>
              <a:rPr lang="en-US" sz="2800" dirty="0"/>
              <a:t>An </a:t>
            </a:r>
            <a:r>
              <a:rPr lang="en-US" sz="2800" b="1" dirty="0"/>
              <a:t>event</a:t>
            </a:r>
            <a:r>
              <a:rPr lang="en-US" sz="2800" dirty="0"/>
              <a:t> is a set of outcomes, i.e., a subset of the sample space</a:t>
            </a:r>
            <a:endParaRPr lang="en-US" sz="2800" dirty="0"/>
          </a:p>
          <a:p>
            <a:pPr lvl="1"/>
            <a:r>
              <a:rPr lang="en-US" sz="2400" dirty="0"/>
              <a:t>Consists of zero or more outcomes</a:t>
            </a:r>
            <a:endParaRPr lang="en-US" sz="2400" dirty="0"/>
          </a:p>
          <a:p>
            <a:pPr lvl="1"/>
            <a:r>
              <a:rPr lang="en-US" sz="2400" dirty="0"/>
              <a:t>Events do not need to be mutually exclusive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54505" y="3414493"/>
            <a:ext cx="2763624" cy="2266636"/>
            <a:chOff x="248970" y="3415838"/>
            <a:chExt cx="3029959" cy="226663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ackgroundRemoval t="2569" b="100000" l="2809" r="94944">
                          <a14:foregroundMark x1="81140" y1="22292" x2="81140" y2="2229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9275" y="3968999"/>
              <a:ext cx="1482632" cy="1713475"/>
            </a:xfrm>
            <a:prstGeom prst="rect">
              <a:avLst/>
            </a:prstGeom>
          </p:spPr>
        </p:pic>
        <p:sp>
          <p:nvSpPr>
            <p:cNvPr id="13" name="Rectangle 12"/>
            <p:cNvSpPr/>
            <p:nvPr/>
          </p:nvSpPr>
          <p:spPr>
            <a:xfrm>
              <a:off x="248970" y="3415838"/>
              <a:ext cx="302995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9250" lvl="1" indent="0">
                <a:buNone/>
              </a:pPr>
              <a:r>
                <a:rPr lang="en-US" sz="2400" u="sng" dirty="0"/>
                <a:t>flip a coin</a:t>
              </a:r>
              <a:endParaRPr lang="en-US" sz="2400" u="sng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6430376" y="4073856"/>
            <a:ext cx="24862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Events</a:t>
            </a:r>
            <a:r>
              <a:rPr lang="en-US" sz="2400" dirty="0"/>
              <a:t>:</a:t>
            </a:r>
            <a:endParaRPr lang="en-US" sz="2400" dirty="0"/>
          </a:p>
          <a:p>
            <a:r>
              <a:rPr lang="en-US" sz="2400" dirty="0"/>
              <a:t>1, 2, 3, 4, 5, 6, </a:t>
            </a:r>
            <a:endParaRPr lang="en-US" sz="2400" dirty="0"/>
          </a:p>
          <a:p>
            <a:r>
              <a:rPr lang="en-US" sz="2400" dirty="0"/>
              <a:t>Even, Odd, </a:t>
            </a:r>
            <a:endParaRPr lang="en-US" sz="2400" dirty="0"/>
          </a:p>
          <a:p>
            <a:r>
              <a:rPr lang="en-US" sz="2400" dirty="0"/>
              <a:t>{1, 2, 3},</a:t>
            </a:r>
            <a:endParaRPr lang="en-US" sz="2400" dirty="0"/>
          </a:p>
          <a:p>
            <a:r>
              <a:rPr lang="en-US" sz="2400" dirty="0"/>
              <a:t>{3, 4},  </a:t>
            </a:r>
            <a:endParaRPr lang="en-US" sz="2400" dirty="0"/>
          </a:p>
          <a:p>
            <a:r>
              <a:rPr lang="en-US" sz="2400" dirty="0"/>
              <a:t>…</a:t>
            </a:r>
            <a:endParaRPr lang="en-US" sz="2400" dirty="0"/>
          </a:p>
        </p:txBody>
      </p:sp>
      <p:sp>
        <p:nvSpPr>
          <p:cNvPr id="19" name="TextBox 18"/>
          <p:cNvSpPr txBox="1"/>
          <p:nvPr/>
        </p:nvSpPr>
        <p:spPr>
          <a:xfrm>
            <a:off x="2041264" y="4278693"/>
            <a:ext cx="17876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Events</a:t>
            </a:r>
            <a:r>
              <a:rPr lang="en-US" sz="2400" dirty="0"/>
              <a:t>:</a:t>
            </a:r>
            <a:endParaRPr lang="en-US" sz="2400" dirty="0"/>
          </a:p>
          <a:p>
            <a:r>
              <a:rPr lang="en-US" sz="2400" dirty="0"/>
              <a:t>Heads, Tails, </a:t>
            </a:r>
            <a:br>
              <a:rPr lang="en-US" sz="2400" dirty="0"/>
            </a:br>
            <a:r>
              <a:rPr lang="en-US" sz="2400" dirty="0"/>
              <a:t>{H, T}</a:t>
            </a:r>
            <a:endParaRPr lang="en-US" sz="2400" dirty="0"/>
          </a:p>
        </p:txBody>
      </p:sp>
      <p:grpSp>
        <p:nvGrpSpPr>
          <p:cNvPr id="8" name="Group 7"/>
          <p:cNvGrpSpPr/>
          <p:nvPr/>
        </p:nvGrpSpPr>
        <p:grpSpPr>
          <a:xfrm>
            <a:off x="4278639" y="3414493"/>
            <a:ext cx="2381403" cy="2374222"/>
            <a:chOff x="4278639" y="3414493"/>
            <a:chExt cx="2381403" cy="2374222"/>
          </a:xfrm>
        </p:grpSpPr>
        <p:sp>
          <p:nvSpPr>
            <p:cNvPr id="20" name="Rectangle 19"/>
            <p:cNvSpPr/>
            <p:nvPr/>
          </p:nvSpPr>
          <p:spPr>
            <a:xfrm>
              <a:off x="4278639" y="3414493"/>
              <a:ext cx="238140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sz="2400" u="sng" dirty="0"/>
                <a:t>roll a dice</a:t>
              </a:r>
              <a:endParaRPr lang="en-US" sz="2400" u="sng" dirty="0"/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3"/>
            <a:srcRect l="12653" t="16406" r="5851" b="26309"/>
            <a:stretch>
              <a:fillRect/>
            </a:stretch>
          </p:blipFill>
          <p:spPr>
            <a:xfrm>
              <a:off x="4652931" y="3968999"/>
              <a:ext cx="1777445" cy="181971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probability of an event is the </a:t>
            </a:r>
            <a:r>
              <a:rPr lang="en-US" i="1" dirty="0"/>
              <a:t>relative frequency </a:t>
            </a:r>
            <a:r>
              <a:rPr lang="en-US" dirty="0"/>
              <a:t>of occurrence in the experiment</a:t>
            </a:r>
            <a:endParaRPr lang="en-US" dirty="0"/>
          </a:p>
          <a:p>
            <a:r>
              <a:rPr lang="en-US" dirty="0"/>
              <a:t>Probability of event E is</a:t>
            </a:r>
            <a:endParaRPr lang="en-US" dirty="0"/>
          </a:p>
          <a:p>
            <a:pPr lvl="1">
              <a:spcBef>
                <a:spcPts val="1800"/>
              </a:spcBef>
            </a:pPr>
            <a:r>
              <a:rPr lang="en-US" sz="2000" dirty="0"/>
              <a:t>P(E) = </a:t>
            </a:r>
            <a:endParaRPr lang="en-US" dirty="0"/>
          </a:p>
          <a:p>
            <a:pPr lvl="1">
              <a:spcBef>
                <a:spcPts val="3000"/>
              </a:spcBef>
            </a:pPr>
            <a:r>
              <a:rPr lang="en-US" sz="2000" dirty="0"/>
              <a:t>The value of P is between 0 and 1, inclusive</a:t>
            </a:r>
            <a:endParaRPr lang="en-US" sz="2000" dirty="0"/>
          </a:p>
          <a:p>
            <a:pPr lvl="1">
              <a:spcBef>
                <a:spcPts val="3000"/>
              </a:spcBef>
            </a:pPr>
            <a:r>
              <a:rPr lang="en-US" sz="2000" dirty="0"/>
              <a:t>Assume that each outcome has the same relative frequency </a:t>
            </a:r>
            <a:endParaRPr lang="en-US" sz="2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109165" y="3034501"/>
            <a:ext cx="4036340" cy="749666"/>
            <a:chOff x="2109165" y="3034501"/>
            <a:chExt cx="4036340" cy="749666"/>
          </a:xfrm>
        </p:grpSpPr>
        <p:sp>
          <p:nvSpPr>
            <p:cNvPr id="6" name="TextBox 5"/>
            <p:cNvSpPr txBox="1"/>
            <p:nvPr/>
          </p:nvSpPr>
          <p:spPr>
            <a:xfrm>
              <a:off x="2155625" y="3034501"/>
              <a:ext cx="25459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number of outcomes in E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109165" y="3414835"/>
              <a:ext cx="4031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total number of possible outcomes</a:t>
              </a:r>
              <a:endParaRPr lang="en-US" dirty="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185857" y="3445561"/>
              <a:ext cx="3959648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799935" y="2336415"/>
            <a:ext cx="2088572" cy="1908246"/>
            <a:chOff x="6482695" y="-232385"/>
            <a:chExt cx="2907125" cy="2038378"/>
          </a:xfrm>
        </p:grpSpPr>
        <p:sp>
          <p:nvSpPr>
            <p:cNvPr id="13" name="Oval 12"/>
            <p:cNvSpPr/>
            <p:nvPr/>
          </p:nvSpPr>
          <p:spPr>
            <a:xfrm>
              <a:off x="6482695" y="107576"/>
              <a:ext cx="2907125" cy="16984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7667932" y="660534"/>
              <a:ext cx="1455382" cy="82850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11378" y="-232385"/>
              <a:ext cx="2180502" cy="3287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The sample space</a:t>
              </a:r>
              <a:endParaRPr lang="en-US" sz="14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51491" y="867434"/>
              <a:ext cx="1113841" cy="328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event E</a:t>
              </a:r>
              <a:endParaRPr lang="en-US" sz="14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Math Definition </a:t>
            </a:r>
            <a:r>
              <a:rPr lang="en-US" altLang="zh-CN">
                <a:ea typeface="宋体" panose="02010600030101010101" pitchFamily="2" charset="-122"/>
              </a:rPr>
              <a:t>of Probability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None/>
            </a:pPr>
            <a:r>
              <a:rPr lang="en-US" altLang="zh-CN" dirty="0">
                <a:ea typeface="宋体" panose="02010600030101010101" pitchFamily="2" charset="-122"/>
              </a:rPr>
              <a:t>Probability is a way to assign numbers to events, which satisfies: 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For any event A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dirty="0">
              <a:solidFill>
                <a:schemeClr val="accent2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If S is the sample space,  P(S) = 1 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 For a finite or infinite sequences of </a:t>
            </a:r>
            <a:r>
              <a:rPr lang="en-US" altLang="zh-CN" b="1" dirty="0">
                <a:ea typeface="宋体" panose="02010600030101010101" pitchFamily="2" charset="-122"/>
              </a:rPr>
              <a:t>disjoint</a:t>
            </a:r>
            <a:r>
              <a:rPr lang="en-US" altLang="zh-CN" dirty="0">
                <a:ea typeface="宋体" panose="02010600030101010101" pitchFamily="2" charset="-122"/>
              </a:rPr>
              <a:t> events </a:t>
            </a:r>
            <a:endParaRPr lang="en-US" altLang="zh-CN" dirty="0"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en-US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4098" name="Object 4"/>
          <p:cNvGraphicFramePr>
            <a:graphicFrameLocks noChangeAspect="1"/>
          </p:cNvGraphicFramePr>
          <p:nvPr/>
        </p:nvGraphicFramePr>
        <p:xfrm>
          <a:off x="3271100" y="2769655"/>
          <a:ext cx="1300899" cy="361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0" name="公式" r:id="rId1" imgW="774065" imgH="203200" progId="Equation.3">
                  <p:embed/>
                </p:oleObj>
              </mc:Choice>
              <mc:Fallback>
                <p:oleObj name="公式" r:id="rId1" imgW="774065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1100" y="2769655"/>
                        <a:ext cx="1300899" cy="361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5"/>
          <p:cNvGraphicFramePr>
            <a:graphicFrameLocks noChangeAspect="1"/>
          </p:cNvGraphicFramePr>
          <p:nvPr/>
        </p:nvGraphicFramePr>
        <p:xfrm>
          <a:off x="3087688" y="4708525"/>
          <a:ext cx="2608262" cy="757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Equation" r:id="rId3" imgW="28346400" imgH="8229600" progId="Equation.3">
                  <p:embed/>
                </p:oleObj>
              </mc:Choice>
              <mc:Fallback>
                <p:oleObj name="Equation" r:id="rId3" imgW="28346400" imgH="82296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87688" y="4708525"/>
                        <a:ext cx="2608262" cy="757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1"/>
              <p:cNvSpPr txBox="1"/>
              <p:nvPr/>
            </p:nvSpPr>
            <p:spPr>
              <a:xfrm>
                <a:off x="1621971" y="5722257"/>
                <a:ext cx="491308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b="0" dirty="0"/>
                  <a:t>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971" y="5722257"/>
                <a:ext cx="4913086" cy="553998"/>
              </a:xfrm>
              <a:prstGeom prst="rect">
                <a:avLst/>
              </a:prstGeom>
              <a:blipFill rotWithShape="1">
                <a:blip r:embed="rId5"/>
                <a:stretch>
                  <a:fillRect l="-4" t="-49" r="6" b="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ounded Rectangle 2"/>
          <p:cNvSpPr/>
          <p:nvPr/>
        </p:nvSpPr>
        <p:spPr>
          <a:xfrm>
            <a:off x="1621971" y="5638801"/>
            <a:ext cx="5377542" cy="866094"/>
          </a:xfrm>
          <a:prstGeom prst="round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Properties of Probability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9275" y="1600201"/>
                <a:ext cx="8042276" cy="3791931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l-GR" i="1" smtClean="0">
                            <a:latin typeface="Cambria Math" panose="02040503050406030204" pitchFamily="18" charset="0"/>
                          </a:rPr>
                          <m:t>𝛷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b="0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altLang="zh-CN" b="0" dirty="0"/>
                  <a:t>) = 1 - P(A)</a:t>
                </a:r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    </a:t>
                </a:r>
                <a:r>
                  <a:rPr lang="en-US" altLang="zh-CN" b="0" dirty="0"/>
                  <a:t> P(AUB) = P(A) + P(B) - P(AB) </a:t>
                </a:r>
                <a:endParaRPr lang="en-US" altLang="zh-CN" b="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pPr marL="0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275" y="1600201"/>
                <a:ext cx="8042276" cy="3791931"/>
              </a:xfrm>
              <a:blipFill rotWithShape="1">
                <a:blip r:embed="rId1"/>
                <a:stretch>
                  <a:fillRect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69D9-8286-4AEC-AB78-6FB231E27836}" type="datetime1">
              <a:rPr lang="en-US" altLang="zh-CN" smtClean="0"/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YmU4NDVlNjQ0YTVhMDZmOWY5ZTZhYmFiZDI5ZGRhZjUifQ==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0</TotalTime>
  <Words>11549</Words>
  <Application>WPS 演示</Application>
  <PresentationFormat>On-screen Show (4:3)</PresentationFormat>
  <Paragraphs>886</Paragraphs>
  <Slides>48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48</vt:i4>
      </vt:variant>
    </vt:vector>
  </HeadingPairs>
  <TitlesOfParts>
    <vt:vector size="63" baseType="lpstr">
      <vt:lpstr>Arial</vt:lpstr>
      <vt:lpstr>宋体</vt:lpstr>
      <vt:lpstr>Wingdings</vt:lpstr>
      <vt:lpstr>Wingdings 2</vt:lpstr>
      <vt:lpstr>Cambria Math</vt:lpstr>
      <vt:lpstr>Calibri</vt:lpstr>
      <vt:lpstr>Calibri Light</vt:lpstr>
      <vt:lpstr>微软雅黑</vt:lpstr>
      <vt:lpstr>Arial Unicode MS</vt:lpstr>
      <vt:lpstr>Wingdings</vt:lpstr>
      <vt:lpstr>News Gothic MT</vt:lpstr>
      <vt:lpstr>Calibri</vt:lpstr>
      <vt:lpstr>Breeze</vt:lpstr>
      <vt:lpstr>Equation.3</vt:lpstr>
      <vt:lpstr>Equation.3</vt:lpstr>
      <vt:lpstr>Probability: Basics </vt:lpstr>
      <vt:lpstr>Objectives</vt:lpstr>
      <vt:lpstr>Probability Definition </vt:lpstr>
      <vt:lpstr>Random Experiments</vt:lpstr>
      <vt:lpstr>Outcomes and Sample Space</vt:lpstr>
      <vt:lpstr>Event</vt:lpstr>
      <vt:lpstr>Probability</vt:lpstr>
      <vt:lpstr>Math Definition of Probability</vt:lpstr>
      <vt:lpstr>Properties of Probability</vt:lpstr>
      <vt:lpstr>Example: Coin Flip</vt:lpstr>
      <vt:lpstr>Example: Roll Dice</vt:lpstr>
      <vt:lpstr>Probability</vt:lpstr>
      <vt:lpstr>How to Compute Probability</vt:lpstr>
      <vt:lpstr>Rules of Probability</vt:lpstr>
      <vt:lpstr>Independent Events</vt:lpstr>
      <vt:lpstr>Example: Two Dice</vt:lpstr>
      <vt:lpstr>Example: Two Dice</vt:lpstr>
      <vt:lpstr>“Two Children Problem”</vt:lpstr>
      <vt:lpstr>Slightly Change the Wording…</vt:lpstr>
      <vt:lpstr>Another Version…</vt:lpstr>
      <vt:lpstr>Another Version Cont.</vt:lpstr>
      <vt:lpstr>A Bit Difficult Version…</vt:lpstr>
      <vt:lpstr>Enumerate the Outcomes</vt:lpstr>
      <vt:lpstr>Complementary Event</vt:lpstr>
      <vt:lpstr>Probability</vt:lpstr>
      <vt:lpstr>Applications </vt:lpstr>
      <vt:lpstr>Birthday Problem</vt:lpstr>
      <vt:lpstr>Birthday Problem: Solution</vt:lpstr>
      <vt:lpstr>Birthday Problem: Solution</vt:lpstr>
      <vt:lpstr>Birthday Problem</vt:lpstr>
      <vt:lpstr>DNA Identification</vt:lpstr>
      <vt:lpstr>How DNA Fingerprinting Works</vt:lpstr>
      <vt:lpstr>How Reliable Is DNA Fingerprinting?</vt:lpstr>
      <vt:lpstr>How Reliable Is DNA Fingerprinting?</vt:lpstr>
      <vt:lpstr>But…</vt:lpstr>
      <vt:lpstr>Cold Hit on DNA Fingerprint</vt:lpstr>
      <vt:lpstr>DNA Fingerprint Summary</vt:lpstr>
      <vt:lpstr>Engine Failure</vt:lpstr>
      <vt:lpstr>Single Engine Failure</vt:lpstr>
      <vt:lpstr>Twin-Engine Airplane</vt:lpstr>
      <vt:lpstr>Four-Engine Airplane</vt:lpstr>
      <vt:lpstr>Summary</vt:lpstr>
      <vt:lpstr>Question</vt:lpstr>
      <vt:lpstr>Electronic System</vt:lpstr>
      <vt:lpstr>PowerPoint 演示文稿</vt:lpstr>
      <vt:lpstr>PowerPoint 演示文稿</vt:lpstr>
      <vt:lpstr>Summary</vt:lpstr>
      <vt:lpstr>Exercise (Optional)</vt:lpstr>
    </vt:vector>
  </TitlesOfParts>
  <Company>City University of Hong Kong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Pure Probability</dc:title>
  <dc:creator>Antoni Chan</dc:creator>
  <cp:lastModifiedBy>刘恒澈</cp:lastModifiedBy>
  <cp:revision>1153</cp:revision>
  <dcterms:created xsi:type="dcterms:W3CDTF">2014-07-02T05:52:00Z</dcterms:created>
  <dcterms:modified xsi:type="dcterms:W3CDTF">2024-03-08T13:13:50Z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B8B4E4E2BFFF4A91866228F5F853A888_12</vt:lpwstr>
  </property>
  <property fmtid="{D5CDD505-2E9C-101B-9397-08002B2CF9AE}" pid="3" name="KSOProductBuildVer">
    <vt:lpwstr>2052-12.1.0.16388</vt:lpwstr>
  </property>
</Properties>
</file>